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9"/>
  </p:notesMasterIdLst>
  <p:sldIdLst>
    <p:sldId id="296" r:id="rId2"/>
    <p:sldId id="297" r:id="rId3"/>
    <p:sldId id="258" r:id="rId4"/>
    <p:sldId id="298" r:id="rId5"/>
    <p:sldId id="301" r:id="rId6"/>
    <p:sldId id="300" r:id="rId7"/>
    <p:sldId id="299" r:id="rId8"/>
    <p:sldId id="302" r:id="rId9"/>
    <p:sldId id="304" r:id="rId10"/>
    <p:sldId id="305" r:id="rId11"/>
    <p:sldId id="308" r:id="rId12"/>
    <p:sldId id="309" r:id="rId13"/>
    <p:sldId id="310" r:id="rId14"/>
    <p:sldId id="303" r:id="rId15"/>
    <p:sldId id="307" r:id="rId16"/>
    <p:sldId id="311" r:id="rId17"/>
    <p:sldId id="280" r:id="rId18"/>
  </p:sldIdLst>
  <p:sldSz cx="18288000" cy="10287000"/>
  <p:notesSz cx="6858000" cy="9144000"/>
  <p:embeddedFontLst>
    <p:embeddedFont>
      <p:font typeface="Calibri" panose="020F0502020204030204" pitchFamily="34" charset="0"/>
      <p:regular r:id="rId20"/>
      <p:bold r:id="rId21"/>
      <p:italic r:id="rId22"/>
      <p:boldItalic r:id="rId23"/>
    </p:embeddedFont>
    <p:embeddedFont>
      <p:font typeface="Roboto" panose="02000000000000000000" pitchFamily="2" charset="0"/>
      <p:regular r:id="rId24"/>
      <p:bold r:id="rId25"/>
      <p:italic r:id="rId26"/>
      <p:boldItalic r:id="rId27"/>
    </p:embeddedFont>
    <p:embeddedFont>
      <p:font typeface="Roboto Bold" panose="02000000000000000000" pitchFamily="2" charset="0"/>
      <p:regular r:id="rId28"/>
      <p:bold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654F0"/>
    <a:srgbClr val="14100F"/>
    <a:srgbClr val="F6F6F8"/>
    <a:srgbClr val="434343"/>
    <a:srgbClr val="F6F6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50" autoAdjust="0"/>
    <p:restoredTop sz="83413" autoAdjust="0"/>
  </p:normalViewPr>
  <p:slideViewPr>
    <p:cSldViewPr>
      <p:cViewPr varScale="1">
        <p:scale>
          <a:sx n="74" d="100"/>
          <a:sy n="74" d="100"/>
        </p:scale>
        <p:origin x="184" y="3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svg>
</file>

<file path=ppt/media/image11.jpeg>
</file>

<file path=ppt/media/image2.jpe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87CBC28-D695-7048-AD0B-79669497CA47}" type="datetimeFigureOut">
              <a:rPr lang="en-US" smtClean="0"/>
              <a:t>8/6/21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64319-EEFE-864E-85B5-61DA57BDE040}" type="slidenum">
              <a:rPr lang="en-US" smtClean="0"/>
              <a:t>‹#›</a:t>
            </a:fld>
            <a:endParaRPr lang="en-US"/>
          </a:p>
        </p:txBody>
      </p:sp>
    </p:spTree>
    <p:extLst>
      <p:ext uri="{BB962C8B-B14F-4D97-AF65-F5344CB8AC3E}">
        <p14:creationId xmlns:p14="http://schemas.microsoft.com/office/powerpoint/2010/main" val="15356550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Restart Timer [Next Slide]</a:t>
            </a:r>
          </a:p>
        </p:txBody>
      </p:sp>
      <p:sp>
        <p:nvSpPr>
          <p:cNvPr id="4" name="Slide Number Placeholder 3"/>
          <p:cNvSpPr>
            <a:spLocks noGrp="1"/>
          </p:cNvSpPr>
          <p:nvPr>
            <p:ph type="sldNum" sz="quarter" idx="5"/>
          </p:nvPr>
        </p:nvSpPr>
        <p:spPr/>
        <p:txBody>
          <a:bodyPr/>
          <a:lstStyle/>
          <a:p>
            <a:fld id="{21B64319-EEFE-864E-85B5-61DA57BDE040}" type="slidenum">
              <a:rPr lang="en-US" smtClean="0"/>
              <a:t>1</a:t>
            </a:fld>
            <a:endParaRPr lang="en-US"/>
          </a:p>
        </p:txBody>
      </p:sp>
    </p:spTree>
    <p:extLst>
      <p:ext uri="{BB962C8B-B14F-4D97-AF65-F5344CB8AC3E}">
        <p14:creationId xmlns:p14="http://schemas.microsoft.com/office/powerpoint/2010/main" val="40898069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what was done to improve our model?</a:t>
            </a:r>
          </a:p>
          <a:p>
            <a:r>
              <a:rPr lang="en-US" dirty="0"/>
              <a:t>Firstly, pipelines were created in order to streamline the process of modelling and executing changes. This involved things like automatically processing our categorical variables or imputing missing values. Cross validation was also possible in the process, using </a:t>
            </a:r>
            <a:r>
              <a:rPr lang="en-US" dirty="0" err="1"/>
              <a:t>stratifiedKfold</a:t>
            </a:r>
            <a:r>
              <a:rPr lang="en-US" dirty="0"/>
              <a:t> to maintain the distribution of our target variable. Cross validation allowed us to make sure the model was not overfitting and led to better results for our test set.</a:t>
            </a:r>
          </a:p>
        </p:txBody>
      </p:sp>
      <p:sp>
        <p:nvSpPr>
          <p:cNvPr id="4" name="Slide Number Placeholder 3"/>
          <p:cNvSpPr>
            <a:spLocks noGrp="1"/>
          </p:cNvSpPr>
          <p:nvPr>
            <p:ph type="sldNum" sz="quarter" idx="5"/>
          </p:nvPr>
        </p:nvSpPr>
        <p:spPr/>
        <p:txBody>
          <a:bodyPr/>
          <a:lstStyle/>
          <a:p>
            <a:fld id="{21B64319-EEFE-864E-85B5-61DA57BDE040}" type="slidenum">
              <a:rPr lang="en-US" smtClean="0"/>
              <a:t>10</a:t>
            </a:fld>
            <a:endParaRPr lang="en-US"/>
          </a:p>
        </p:txBody>
      </p:sp>
    </p:spTree>
    <p:extLst>
      <p:ext uri="{BB962C8B-B14F-4D97-AF65-F5344CB8AC3E}">
        <p14:creationId xmlns:p14="http://schemas.microsoft.com/office/powerpoint/2010/main" val="6571931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change was the implementation of other features in our dataset. Tags was the first to be implemented. There were 500 unique tags, and so while they could be simply encoded, some dimensionality reduction was also explored to see if it could improve the model. This involved adding an extra module into the preprocessor, for example PCA. These additions lead to slight improvements to our model.</a:t>
            </a:r>
          </a:p>
          <a:p>
            <a:r>
              <a:rPr lang="en-US" dirty="0"/>
              <a:t>It was important that when exploring features, data bleed was minimized as much as possible. Meaning only features that would realistically be available before prediction should be used.</a:t>
            </a:r>
          </a:p>
          <a:p>
            <a:r>
              <a:rPr lang="en-US" dirty="0"/>
              <a:t>This meant features like owners or hours could not be used directly, as there would be no way to know that before a game's release.</a:t>
            </a:r>
          </a:p>
        </p:txBody>
      </p:sp>
      <p:sp>
        <p:nvSpPr>
          <p:cNvPr id="4" name="Slide Number Placeholder 3"/>
          <p:cNvSpPr>
            <a:spLocks noGrp="1"/>
          </p:cNvSpPr>
          <p:nvPr>
            <p:ph type="sldNum" sz="quarter" idx="5"/>
          </p:nvPr>
        </p:nvSpPr>
        <p:spPr/>
        <p:txBody>
          <a:bodyPr/>
          <a:lstStyle/>
          <a:p>
            <a:fld id="{21B64319-EEFE-864E-85B5-61DA57BDE040}" type="slidenum">
              <a:rPr lang="en-US" smtClean="0"/>
              <a:t>11</a:t>
            </a:fld>
            <a:endParaRPr lang="en-US"/>
          </a:p>
        </p:txBody>
      </p:sp>
    </p:spTree>
    <p:extLst>
      <p:ext uri="{BB962C8B-B14F-4D97-AF65-F5344CB8AC3E}">
        <p14:creationId xmlns:p14="http://schemas.microsoft.com/office/powerpoint/2010/main" val="209525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They were however engineered, so that any given game would have their producers’ average owners, or hours, for historical records only. This was engineered by using the release dates of observations. These engineered features also provided some improvements to our model.</a:t>
            </a:r>
          </a:p>
        </p:txBody>
      </p:sp>
      <p:sp>
        <p:nvSpPr>
          <p:cNvPr id="4" name="Slide Number Placeholder 3"/>
          <p:cNvSpPr>
            <a:spLocks noGrp="1"/>
          </p:cNvSpPr>
          <p:nvPr>
            <p:ph type="sldNum" sz="quarter" idx="5"/>
          </p:nvPr>
        </p:nvSpPr>
        <p:spPr/>
        <p:txBody>
          <a:bodyPr/>
          <a:lstStyle/>
          <a:p>
            <a:fld id="{21B64319-EEFE-864E-85B5-61DA57BDE040}" type="slidenum">
              <a:rPr lang="en-US" smtClean="0"/>
              <a:t>12</a:t>
            </a:fld>
            <a:endParaRPr lang="en-US"/>
          </a:p>
        </p:txBody>
      </p:sp>
    </p:spTree>
    <p:extLst>
      <p:ext uri="{BB962C8B-B14F-4D97-AF65-F5344CB8AC3E}">
        <p14:creationId xmlns:p14="http://schemas.microsoft.com/office/powerpoint/2010/main" val="30494070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was to explore other models. The use of </a:t>
            </a:r>
            <a:r>
              <a:rPr lang="en-US" dirty="0" err="1"/>
              <a:t>XGBoost</a:t>
            </a:r>
            <a:r>
              <a:rPr lang="en-US" dirty="0"/>
              <a:t> lead to significant improvements in our scores.</a:t>
            </a:r>
          </a:p>
          <a:p>
            <a:r>
              <a:rPr lang="en-US" dirty="0"/>
              <a:t>This was accompanied with parameter tuning through </a:t>
            </a:r>
            <a:r>
              <a:rPr lang="en-US" dirty="0" err="1"/>
              <a:t>GridSearch</a:t>
            </a:r>
            <a:r>
              <a:rPr lang="en-US" dirty="0"/>
              <a:t>. This allowed for the best hyperparameter values to be used with regards to f0.6. Namely the selection of class weights and evaluation metrics with which to fit the model, were the most valuable hyperparameters.</a:t>
            </a:r>
          </a:p>
        </p:txBody>
      </p:sp>
      <p:sp>
        <p:nvSpPr>
          <p:cNvPr id="4" name="Slide Number Placeholder 3"/>
          <p:cNvSpPr>
            <a:spLocks noGrp="1"/>
          </p:cNvSpPr>
          <p:nvPr>
            <p:ph type="sldNum" sz="quarter" idx="5"/>
          </p:nvPr>
        </p:nvSpPr>
        <p:spPr/>
        <p:txBody>
          <a:bodyPr/>
          <a:lstStyle/>
          <a:p>
            <a:fld id="{21B64319-EEFE-864E-85B5-61DA57BDE040}" type="slidenum">
              <a:rPr lang="en-US" smtClean="0"/>
              <a:t>13</a:t>
            </a:fld>
            <a:endParaRPr lang="en-US"/>
          </a:p>
        </p:txBody>
      </p:sp>
    </p:spTree>
    <p:extLst>
      <p:ext uri="{BB962C8B-B14F-4D97-AF65-F5344CB8AC3E}">
        <p14:creationId xmlns:p14="http://schemas.microsoft.com/office/powerpoint/2010/main" val="24617024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those changes lead to a significant improvement in our model. Our latest model used </a:t>
            </a:r>
            <a:r>
              <a:rPr lang="en-US" dirty="0" err="1"/>
              <a:t>XGBoost</a:t>
            </a:r>
            <a:r>
              <a:rPr lang="en-US" dirty="0"/>
              <a:t> with 500 estimators, the use of class weights, the evaluation metric of </a:t>
            </a:r>
            <a:r>
              <a:rPr lang="en-US" dirty="0" err="1"/>
              <a:t>auc</a:t>
            </a:r>
            <a:r>
              <a:rPr lang="en-US" dirty="0"/>
              <a:t> and many other tuned parameters.</a:t>
            </a:r>
          </a:p>
          <a:p>
            <a:br>
              <a:rPr lang="en-US" dirty="0"/>
            </a:br>
            <a:r>
              <a:rPr lang="en-US" dirty="0"/>
              <a:t>The model uses the engineered features mentioned previously along with other added features like supported languages.</a:t>
            </a:r>
          </a:p>
          <a:p>
            <a:endParaRPr lang="en-US" dirty="0"/>
          </a:p>
          <a:p>
            <a:r>
              <a:rPr lang="en-US" dirty="0"/>
              <a:t>As is illustrated in our roc curve, we have significantly improved </a:t>
            </a:r>
            <a:r>
              <a:rPr lang="en-US" dirty="0" err="1"/>
              <a:t>auc</a:t>
            </a:r>
            <a:r>
              <a:rPr lang="en-US" dirty="0"/>
              <a:t> compared to our baseline.</a:t>
            </a:r>
          </a:p>
          <a:p>
            <a:endParaRPr lang="en-US" dirty="0"/>
          </a:p>
          <a:p>
            <a:r>
              <a:rPr lang="en-US" dirty="0"/>
              <a:t>however, The model is still far from perfect as can be seen in our precision and f0.6 scores </a:t>
            </a:r>
          </a:p>
        </p:txBody>
      </p:sp>
      <p:sp>
        <p:nvSpPr>
          <p:cNvPr id="4" name="Slide Number Placeholder 3"/>
          <p:cNvSpPr>
            <a:spLocks noGrp="1"/>
          </p:cNvSpPr>
          <p:nvPr>
            <p:ph type="sldNum" sz="quarter" idx="5"/>
          </p:nvPr>
        </p:nvSpPr>
        <p:spPr/>
        <p:txBody>
          <a:bodyPr/>
          <a:lstStyle/>
          <a:p>
            <a:fld id="{21B64319-EEFE-864E-85B5-61DA57BDE040}" type="slidenum">
              <a:rPr lang="en-US" smtClean="0"/>
              <a:t>14</a:t>
            </a:fld>
            <a:endParaRPr lang="en-US"/>
          </a:p>
        </p:txBody>
      </p:sp>
    </p:spTree>
    <p:extLst>
      <p:ext uri="{BB962C8B-B14F-4D97-AF65-F5344CB8AC3E}">
        <p14:creationId xmlns:p14="http://schemas.microsoft.com/office/powerpoint/2010/main" val="418335803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looking at the pr curve again, we can also see that the tradeoff between precision and recall is more balanced than our baseline. With this in mind we can always adjust the decision threshold to account for better precision if we decide it to be more important in the future.</a:t>
            </a:r>
          </a:p>
          <a:p>
            <a:endParaRPr lang="en-US" dirty="0"/>
          </a:p>
        </p:txBody>
      </p:sp>
      <p:sp>
        <p:nvSpPr>
          <p:cNvPr id="4" name="Slide Number Placeholder 3"/>
          <p:cNvSpPr>
            <a:spLocks noGrp="1"/>
          </p:cNvSpPr>
          <p:nvPr>
            <p:ph type="sldNum" sz="quarter" idx="5"/>
          </p:nvPr>
        </p:nvSpPr>
        <p:spPr/>
        <p:txBody>
          <a:bodyPr/>
          <a:lstStyle/>
          <a:p>
            <a:fld id="{21B64319-EEFE-864E-85B5-61DA57BDE040}" type="slidenum">
              <a:rPr lang="en-US" smtClean="0"/>
              <a:t>15</a:t>
            </a:fld>
            <a:endParaRPr lang="en-US"/>
          </a:p>
        </p:txBody>
      </p:sp>
    </p:spTree>
    <p:extLst>
      <p:ext uri="{BB962C8B-B14F-4D97-AF65-F5344CB8AC3E}">
        <p14:creationId xmlns:p14="http://schemas.microsoft.com/office/powerpoint/2010/main" val="263312008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we can say that there is certainly potential for a classification model of good games. Based on the current investigation that has been done so far, I would say the limiting factor has been the dataset that was used. While more feature engineering could be done with the current dataset, we are limited to what we can engineer. There are also too many features that aren’t precise enough, and observations that are inaccurate. Time-series data for these features could possibly allow for better feature engineering with less data bleed and potentially lead to better models. We can also explore other data sources, or create our own data, to get more accurate observations.</a:t>
            </a:r>
          </a:p>
        </p:txBody>
      </p:sp>
      <p:sp>
        <p:nvSpPr>
          <p:cNvPr id="4" name="Slide Number Placeholder 3"/>
          <p:cNvSpPr>
            <a:spLocks noGrp="1"/>
          </p:cNvSpPr>
          <p:nvPr>
            <p:ph type="sldNum" sz="quarter" idx="5"/>
          </p:nvPr>
        </p:nvSpPr>
        <p:spPr/>
        <p:txBody>
          <a:bodyPr/>
          <a:lstStyle/>
          <a:p>
            <a:fld id="{21B64319-EEFE-864E-85B5-61DA57BDE040}" type="slidenum">
              <a:rPr lang="en-US" smtClean="0"/>
              <a:t>16</a:t>
            </a:fld>
            <a:endParaRPr lang="en-US"/>
          </a:p>
        </p:txBody>
      </p:sp>
    </p:spTree>
    <p:extLst>
      <p:ext uri="{BB962C8B-B14F-4D97-AF65-F5344CB8AC3E}">
        <p14:creationId xmlns:p14="http://schemas.microsoft.com/office/powerpoint/2010/main" val="28759002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 you all for listening, any questions?</a:t>
            </a:r>
          </a:p>
        </p:txBody>
      </p:sp>
      <p:sp>
        <p:nvSpPr>
          <p:cNvPr id="4" name="Slide Number Placeholder 3"/>
          <p:cNvSpPr>
            <a:spLocks noGrp="1"/>
          </p:cNvSpPr>
          <p:nvPr>
            <p:ph type="sldNum" sz="quarter" idx="5"/>
          </p:nvPr>
        </p:nvSpPr>
        <p:spPr/>
        <p:txBody>
          <a:bodyPr/>
          <a:lstStyle/>
          <a:p>
            <a:fld id="{21B64319-EEFE-864E-85B5-61DA57BDE040}" type="slidenum">
              <a:rPr lang="en-US" smtClean="0"/>
              <a:t>17</a:t>
            </a:fld>
            <a:endParaRPr lang="en-US"/>
          </a:p>
        </p:txBody>
      </p:sp>
    </p:spTree>
    <p:extLst>
      <p:ext uri="{BB962C8B-B14F-4D97-AF65-F5344CB8AC3E}">
        <p14:creationId xmlns:p14="http://schemas.microsoft.com/office/powerpoint/2010/main" val="732597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welcome to today’s meeting. This is a follow up on how we can use classification models to select exclusive games for our Store.</a:t>
            </a:r>
          </a:p>
        </p:txBody>
      </p:sp>
      <p:sp>
        <p:nvSpPr>
          <p:cNvPr id="4" name="Slide Number Placeholder 3"/>
          <p:cNvSpPr>
            <a:spLocks noGrp="1"/>
          </p:cNvSpPr>
          <p:nvPr>
            <p:ph type="sldNum" sz="quarter" idx="5"/>
          </p:nvPr>
        </p:nvSpPr>
        <p:spPr/>
        <p:txBody>
          <a:bodyPr/>
          <a:lstStyle/>
          <a:p>
            <a:fld id="{21B64319-EEFE-864E-85B5-61DA57BDE040}" type="slidenum">
              <a:rPr lang="en-US" smtClean="0"/>
              <a:t>2</a:t>
            </a:fld>
            <a:endParaRPr lang="en-US"/>
          </a:p>
        </p:txBody>
      </p:sp>
    </p:spTree>
    <p:extLst>
      <p:ext uri="{BB962C8B-B14F-4D97-AF65-F5344CB8AC3E}">
        <p14:creationId xmlns:p14="http://schemas.microsoft.com/office/powerpoint/2010/main" val="35834109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Remember from last meeting, the reason we need to better select our games is because our aggressive pursuit model, where we have spent billions of dollars in acquiring exclusives, is unsustainable. So today we will be exploring how classification models can help us do that.</a:t>
            </a:r>
          </a:p>
        </p:txBody>
      </p:sp>
      <p:sp>
        <p:nvSpPr>
          <p:cNvPr id="4" name="Slide Number Placeholder 3"/>
          <p:cNvSpPr>
            <a:spLocks noGrp="1"/>
          </p:cNvSpPr>
          <p:nvPr>
            <p:ph type="sldNum" sz="quarter" idx="5"/>
          </p:nvPr>
        </p:nvSpPr>
        <p:spPr/>
        <p:txBody>
          <a:bodyPr/>
          <a:lstStyle/>
          <a:p>
            <a:fld id="{21B64319-EEFE-864E-85B5-61DA57BDE040}" type="slidenum">
              <a:rPr lang="en-US" smtClean="0"/>
              <a:t>3</a:t>
            </a:fld>
            <a:endParaRPr lang="en-US"/>
          </a:p>
        </p:txBody>
      </p:sp>
    </p:spTree>
    <p:extLst>
      <p:ext uri="{BB962C8B-B14F-4D97-AF65-F5344CB8AC3E}">
        <p14:creationId xmlns:p14="http://schemas.microsoft.com/office/powerpoint/2010/main" val="33345267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step is to collect our data. We will use the Steam Store and Steam Spy APIs to collect data for games on our competitor’s store.</a:t>
            </a:r>
          </a:p>
        </p:txBody>
      </p:sp>
      <p:sp>
        <p:nvSpPr>
          <p:cNvPr id="4" name="Slide Number Placeholder 3"/>
          <p:cNvSpPr>
            <a:spLocks noGrp="1"/>
          </p:cNvSpPr>
          <p:nvPr>
            <p:ph type="sldNum" sz="quarter" idx="5"/>
          </p:nvPr>
        </p:nvSpPr>
        <p:spPr/>
        <p:txBody>
          <a:bodyPr/>
          <a:lstStyle/>
          <a:p>
            <a:fld id="{21B64319-EEFE-864E-85B5-61DA57BDE040}" type="slidenum">
              <a:rPr lang="en-US" smtClean="0"/>
              <a:t>4</a:t>
            </a:fld>
            <a:endParaRPr lang="en-US"/>
          </a:p>
        </p:txBody>
      </p:sp>
    </p:spTree>
    <p:extLst>
      <p:ext uri="{BB962C8B-B14F-4D97-AF65-F5344CB8AC3E}">
        <p14:creationId xmlns:p14="http://schemas.microsoft.com/office/powerpoint/2010/main" val="370184806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data then allows us to formulate a target variable, that classifies whether a game is successful. We’ve decided that a game is positively classed if it has been played, on average, for at least 1 hour a day per player, for everyday that the game has been out. </a:t>
            </a:r>
          </a:p>
          <a:p>
            <a:r>
              <a:rPr lang="en-US" dirty="0"/>
              <a:t>This lead to 1000 positive observations to 40000 negative observations.</a:t>
            </a:r>
          </a:p>
          <a:p>
            <a:endParaRPr lang="en-US" dirty="0"/>
          </a:p>
          <a:p>
            <a:r>
              <a:rPr lang="en-US" dirty="0"/>
              <a:t>The data also provides us with 29 raw feature variables, which will allow us to model our target.</a:t>
            </a:r>
          </a:p>
        </p:txBody>
      </p:sp>
      <p:sp>
        <p:nvSpPr>
          <p:cNvPr id="4" name="Slide Number Placeholder 3"/>
          <p:cNvSpPr>
            <a:spLocks noGrp="1"/>
          </p:cNvSpPr>
          <p:nvPr>
            <p:ph type="sldNum" sz="quarter" idx="5"/>
          </p:nvPr>
        </p:nvSpPr>
        <p:spPr/>
        <p:txBody>
          <a:bodyPr/>
          <a:lstStyle/>
          <a:p>
            <a:fld id="{21B64319-EEFE-864E-85B5-61DA57BDE040}" type="slidenum">
              <a:rPr lang="en-US" smtClean="0"/>
              <a:t>5</a:t>
            </a:fld>
            <a:endParaRPr lang="en-US"/>
          </a:p>
        </p:txBody>
      </p:sp>
    </p:spTree>
    <p:extLst>
      <p:ext uri="{BB962C8B-B14F-4D97-AF65-F5344CB8AC3E}">
        <p14:creationId xmlns:p14="http://schemas.microsoft.com/office/powerpoint/2010/main" val="9608077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Next step involved some data cleaning, which included removing anomalies such as idling games. </a:t>
            </a:r>
          </a:p>
        </p:txBody>
      </p:sp>
      <p:sp>
        <p:nvSpPr>
          <p:cNvPr id="4" name="Slide Number Placeholder 3"/>
          <p:cNvSpPr>
            <a:spLocks noGrp="1"/>
          </p:cNvSpPr>
          <p:nvPr>
            <p:ph type="sldNum" sz="quarter" idx="5"/>
          </p:nvPr>
        </p:nvSpPr>
        <p:spPr/>
        <p:txBody>
          <a:bodyPr/>
          <a:lstStyle/>
          <a:p>
            <a:fld id="{21B64319-EEFE-864E-85B5-61DA57BDE040}" type="slidenum">
              <a:rPr lang="en-US" smtClean="0"/>
              <a:t>6</a:t>
            </a:fld>
            <a:endParaRPr lang="en-US"/>
          </a:p>
        </p:txBody>
      </p:sp>
    </p:spTree>
    <p:extLst>
      <p:ext uri="{BB962C8B-B14F-4D97-AF65-F5344CB8AC3E}">
        <p14:creationId xmlns:p14="http://schemas.microsoft.com/office/powerpoint/2010/main" val="37931037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was to create a baseline model. Because our dataset is imbalanced, with the important positive class being the minority, recall and precision scores will be useful metrics. We must also consider that it costs us more to select a bad game compared to not selecting a good game. So an f0.6 score will be our main metric, weighing precision more heavily, while still accounting for recall. AUC will also be considered for comparing the predictive power of our models. Another consideration was whether we wanted an interpretable model. Because we only intend to use the model for game selection rather than game production, predictive performance was our priority.</a:t>
            </a:r>
          </a:p>
        </p:txBody>
      </p:sp>
      <p:sp>
        <p:nvSpPr>
          <p:cNvPr id="4" name="Slide Number Placeholder 3"/>
          <p:cNvSpPr>
            <a:spLocks noGrp="1"/>
          </p:cNvSpPr>
          <p:nvPr>
            <p:ph type="sldNum" sz="quarter" idx="5"/>
          </p:nvPr>
        </p:nvSpPr>
        <p:spPr/>
        <p:txBody>
          <a:bodyPr/>
          <a:lstStyle/>
          <a:p>
            <a:fld id="{21B64319-EEFE-864E-85B5-61DA57BDE040}" type="slidenum">
              <a:rPr lang="en-US" smtClean="0"/>
              <a:t>7</a:t>
            </a:fld>
            <a:endParaRPr lang="en-US"/>
          </a:p>
        </p:txBody>
      </p:sp>
    </p:spTree>
    <p:extLst>
      <p:ext uri="{BB962C8B-B14F-4D97-AF65-F5344CB8AC3E}">
        <p14:creationId xmlns:p14="http://schemas.microsoft.com/office/powerpoint/2010/main" val="37891237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baseline model used the random forest classifier with 200 estimators, using 3 multi category features. The features were genres, categories, and platforms.</a:t>
            </a:r>
          </a:p>
          <a:p>
            <a:r>
              <a:rPr lang="en-US" dirty="0"/>
              <a:t>This model was certainly better than nothing as can be seen with the ROC curve, however with a precision of 0.2, recall of .1 and thus an f0.6 of 0.177, it can certainly be improved.</a:t>
            </a:r>
          </a:p>
        </p:txBody>
      </p:sp>
      <p:sp>
        <p:nvSpPr>
          <p:cNvPr id="4" name="Slide Number Placeholder 3"/>
          <p:cNvSpPr>
            <a:spLocks noGrp="1"/>
          </p:cNvSpPr>
          <p:nvPr>
            <p:ph type="sldNum" sz="quarter" idx="5"/>
          </p:nvPr>
        </p:nvSpPr>
        <p:spPr/>
        <p:txBody>
          <a:bodyPr/>
          <a:lstStyle/>
          <a:p>
            <a:fld id="{21B64319-EEFE-864E-85B5-61DA57BDE040}" type="slidenum">
              <a:rPr lang="en-US" smtClean="0"/>
              <a:t>8</a:t>
            </a:fld>
            <a:endParaRPr lang="en-US"/>
          </a:p>
        </p:txBody>
      </p:sp>
    </p:spTree>
    <p:extLst>
      <p:ext uri="{BB962C8B-B14F-4D97-AF65-F5344CB8AC3E}">
        <p14:creationId xmlns:p14="http://schemas.microsoft.com/office/powerpoint/2010/main" val="31299960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also look at the precision and recall curve to see how our model performs with different thresholds. Again the model seems to perform poorly, with a terrible tradeoff of either low precision or low recall.</a:t>
            </a:r>
          </a:p>
        </p:txBody>
      </p:sp>
      <p:sp>
        <p:nvSpPr>
          <p:cNvPr id="4" name="Slide Number Placeholder 3"/>
          <p:cNvSpPr>
            <a:spLocks noGrp="1"/>
          </p:cNvSpPr>
          <p:nvPr>
            <p:ph type="sldNum" sz="quarter" idx="5"/>
          </p:nvPr>
        </p:nvSpPr>
        <p:spPr/>
        <p:txBody>
          <a:bodyPr/>
          <a:lstStyle/>
          <a:p>
            <a:fld id="{21B64319-EEFE-864E-85B5-61DA57BDE040}" type="slidenum">
              <a:rPr lang="en-US" smtClean="0"/>
              <a:t>9</a:t>
            </a:fld>
            <a:endParaRPr lang="en-US"/>
          </a:p>
        </p:txBody>
      </p:sp>
    </p:spTree>
    <p:extLst>
      <p:ext uri="{BB962C8B-B14F-4D97-AF65-F5344CB8AC3E}">
        <p14:creationId xmlns:p14="http://schemas.microsoft.com/office/powerpoint/2010/main" val="1876794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8/6/21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8/6/21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8/6/21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8/6/21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8/6/21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8/6/21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8/6/21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8/6/21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8/6/21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4.sv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6.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pic Games Store Update">
            <a:extLst>
              <a:ext uri="{FF2B5EF4-FFF2-40B4-BE49-F238E27FC236}">
                <a16:creationId xmlns:a16="http://schemas.microsoft.com/office/drawing/2014/main" id="{9A74C939-A4B0-3241-91DD-05D93F0E17AE}"/>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62309" b="12580"/>
          <a:stretch/>
        </p:blipFill>
        <p:spPr bwMode="auto">
          <a:xfrm>
            <a:off x="11395202" y="-1"/>
            <a:ext cx="6892798" cy="8992795"/>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4970AA28-DC3D-F740-8FE6-95CDAA4E5AF5}"/>
              </a:ext>
            </a:extLst>
          </p:cNvPr>
          <p:cNvSpPr/>
          <p:nvPr/>
        </p:nvSpPr>
        <p:spPr>
          <a:xfrm>
            <a:off x="11395202" y="0"/>
            <a:ext cx="6892798" cy="8870247"/>
          </a:xfrm>
          <a:prstGeom prst="rect">
            <a:avLst/>
          </a:prstGeom>
          <a:solidFill>
            <a:srgbClr val="14100F">
              <a:alpha val="7516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utoShape 3"/>
          <p:cNvSpPr/>
          <p:nvPr/>
        </p:nvSpPr>
        <p:spPr>
          <a:xfrm>
            <a:off x="0" y="8870247"/>
            <a:ext cx="18288000" cy="1416753"/>
          </a:xfrm>
          <a:prstGeom prst="rect">
            <a:avLst/>
          </a:prstGeom>
          <a:solidFill>
            <a:srgbClr val="1754F1"/>
          </a:solidFill>
        </p:spPr>
      </p:sp>
      <p:grpSp>
        <p:nvGrpSpPr>
          <p:cNvPr id="4" name="Group 4"/>
          <p:cNvGrpSpPr/>
          <p:nvPr/>
        </p:nvGrpSpPr>
        <p:grpSpPr>
          <a:xfrm>
            <a:off x="1028700" y="1555509"/>
            <a:ext cx="9630990" cy="5707122"/>
            <a:chOff x="0" y="-19050"/>
            <a:chExt cx="12841320" cy="7609495"/>
          </a:xfrm>
        </p:grpSpPr>
        <p:sp>
          <p:nvSpPr>
            <p:cNvPr id="5" name="TextBox 5"/>
            <p:cNvSpPr txBox="1"/>
            <p:nvPr/>
          </p:nvSpPr>
          <p:spPr>
            <a:xfrm>
              <a:off x="0" y="1217019"/>
              <a:ext cx="12841320" cy="4225925"/>
            </a:xfrm>
            <a:prstGeom prst="rect">
              <a:avLst/>
            </a:prstGeom>
          </p:spPr>
          <p:txBody>
            <a:bodyPr lIns="0" tIns="0" rIns="0" bIns="0" rtlCol="0" anchor="t">
              <a:normAutofit fontScale="92500"/>
            </a:bodyPr>
            <a:lstStyle/>
            <a:p>
              <a:pPr>
                <a:lnSpc>
                  <a:spcPts val="12480"/>
                </a:lnSpc>
              </a:pPr>
              <a:r>
                <a:rPr lang="en-US" sz="10400" spc="-208" dirty="0">
                  <a:solidFill>
                    <a:srgbClr val="14110F"/>
                  </a:solidFill>
                  <a:latin typeface="Roboto Bold"/>
                </a:rPr>
                <a:t>Exclusive Games Selection Model</a:t>
              </a:r>
            </a:p>
          </p:txBody>
        </p:sp>
        <p:sp>
          <p:nvSpPr>
            <p:cNvPr id="6" name="TextBox 6"/>
            <p:cNvSpPr txBox="1"/>
            <p:nvPr/>
          </p:nvSpPr>
          <p:spPr>
            <a:xfrm>
              <a:off x="0" y="-19050"/>
              <a:ext cx="8866808" cy="666750"/>
            </a:xfrm>
            <a:prstGeom prst="rect">
              <a:avLst/>
            </a:prstGeom>
          </p:spPr>
          <p:txBody>
            <a:bodyPr lIns="0" tIns="0" rIns="0" bIns="0" rtlCol="0" anchor="t">
              <a:spAutoFit/>
            </a:bodyPr>
            <a:lstStyle/>
            <a:p>
              <a:pPr>
                <a:lnSpc>
                  <a:spcPts val="3840"/>
                </a:lnSpc>
              </a:pPr>
              <a:r>
                <a:rPr lang="en-US" sz="3200" dirty="0">
                  <a:solidFill>
                    <a:srgbClr val="1754F1"/>
                  </a:solidFill>
                  <a:latin typeface="Roboto Bold"/>
                </a:rPr>
                <a:t>Epic Games Store</a:t>
              </a:r>
            </a:p>
          </p:txBody>
        </p:sp>
        <p:sp>
          <p:nvSpPr>
            <p:cNvPr id="7" name="TextBox 7"/>
            <p:cNvSpPr txBox="1"/>
            <p:nvPr/>
          </p:nvSpPr>
          <p:spPr>
            <a:xfrm>
              <a:off x="0" y="6124018"/>
              <a:ext cx="12418675" cy="1466427"/>
            </a:xfrm>
            <a:prstGeom prst="rect">
              <a:avLst/>
            </a:prstGeom>
          </p:spPr>
          <p:txBody>
            <a:bodyPr lIns="0" tIns="0" rIns="0" bIns="0" rtlCol="0" anchor="t">
              <a:normAutofit/>
            </a:bodyPr>
            <a:lstStyle/>
            <a:p>
              <a:pPr>
                <a:lnSpc>
                  <a:spcPts val="4480"/>
                </a:lnSpc>
              </a:pPr>
              <a:endParaRPr lang="en-US" sz="3199" dirty="0">
                <a:solidFill>
                  <a:srgbClr val="14110F"/>
                </a:solidFill>
                <a:latin typeface="Roboto"/>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EDB57FA-6831-1040-86AC-30E889150ABB}"/>
              </a:ext>
            </a:extLst>
          </p:cNvPr>
          <p:cNvSpPr/>
          <p:nvPr/>
        </p:nvSpPr>
        <p:spPr>
          <a:xfrm>
            <a:off x="1438" y="-22058"/>
            <a:ext cx="9144000" cy="10309058"/>
          </a:xfrm>
          <a:prstGeom prst="rect">
            <a:avLst/>
          </a:prstGeom>
          <a:solidFill>
            <a:srgbClr val="F6F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2"/>
          <p:cNvGrpSpPr/>
          <p:nvPr/>
        </p:nvGrpSpPr>
        <p:grpSpPr>
          <a:xfrm>
            <a:off x="1354278" y="1159818"/>
            <a:ext cx="15579442" cy="1409427"/>
            <a:chOff x="-1" y="-57150"/>
            <a:chExt cx="15378113" cy="1879235"/>
          </a:xfrm>
        </p:grpSpPr>
        <p:sp>
          <p:nvSpPr>
            <p:cNvPr id="23" name="TextBox 23"/>
            <p:cNvSpPr txBox="1"/>
            <p:nvPr/>
          </p:nvSpPr>
          <p:spPr>
            <a:xfrm>
              <a:off x="-1" y="1292025"/>
              <a:ext cx="15378112" cy="530060"/>
            </a:xfrm>
            <a:prstGeom prst="rect">
              <a:avLst/>
            </a:prstGeom>
          </p:spPr>
          <p:txBody>
            <a:bodyPr lIns="0" tIns="0" rIns="0" bIns="0" rtlCol="0" anchor="t">
              <a:spAutoFit/>
            </a:bodyPr>
            <a:lstStyle/>
            <a:p>
              <a:pPr marL="0" lvl="0" indent="0" algn="l">
                <a:lnSpc>
                  <a:spcPts val="3079"/>
                </a:lnSpc>
                <a:spcBef>
                  <a:spcPct val="0"/>
                </a:spcBef>
              </a:pPr>
              <a:endParaRPr lang="en-US" sz="2800" b="1" spc="43" dirty="0">
                <a:solidFill>
                  <a:srgbClr val="1654F0"/>
                </a:solidFill>
                <a:latin typeface="Roboto"/>
              </a:endParaRPr>
            </a:p>
          </p:txBody>
        </p:sp>
        <p:sp>
          <p:nvSpPr>
            <p:cNvPr id="24" name="TextBox 24"/>
            <p:cNvSpPr txBox="1"/>
            <p:nvPr/>
          </p:nvSpPr>
          <p:spPr>
            <a:xfrm>
              <a:off x="0" y="-57150"/>
              <a:ext cx="15378112" cy="1029970"/>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4100F"/>
                  </a:solidFill>
                  <a:latin typeface="Roboto Bold"/>
                </a:rPr>
                <a:t>Modelling Pipeline</a:t>
              </a:r>
            </a:p>
          </p:txBody>
        </p:sp>
      </p:grpSp>
      <p:sp>
        <p:nvSpPr>
          <p:cNvPr id="6" name="Rounded Rectangle 5">
            <a:extLst>
              <a:ext uri="{FF2B5EF4-FFF2-40B4-BE49-F238E27FC236}">
                <a16:creationId xmlns:a16="http://schemas.microsoft.com/office/drawing/2014/main" id="{EC731EEF-A4F9-6941-A6B2-B42F6D685620}"/>
              </a:ext>
            </a:extLst>
          </p:cNvPr>
          <p:cNvSpPr/>
          <p:nvPr/>
        </p:nvSpPr>
        <p:spPr>
          <a:xfrm>
            <a:off x="11861321" y="5181950"/>
            <a:ext cx="4191000" cy="1942622"/>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Pre-processor</a:t>
            </a:r>
          </a:p>
          <a:p>
            <a:pPr algn="ctr"/>
            <a:r>
              <a:rPr lang="en-US" sz="2400" dirty="0" err="1">
                <a:solidFill>
                  <a:srgbClr val="14100F"/>
                </a:solidFill>
                <a:latin typeface="Roboto" panose="02000000000000000000" pitchFamily="2" charset="0"/>
                <a:ea typeface="Roboto" panose="02000000000000000000" pitchFamily="2" charset="0"/>
              </a:rPr>
              <a:t>ColumnTransformer</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SimpleImputer</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MultiHotEncoder</a:t>
            </a:r>
            <a:endParaRPr lang="en-US" sz="2400" dirty="0">
              <a:solidFill>
                <a:srgbClr val="14100F"/>
              </a:solidFill>
              <a:latin typeface="Roboto" panose="02000000000000000000" pitchFamily="2" charset="0"/>
              <a:ea typeface="Roboto" panose="02000000000000000000" pitchFamily="2" charset="0"/>
            </a:endParaRPr>
          </a:p>
        </p:txBody>
      </p:sp>
      <p:sp>
        <p:nvSpPr>
          <p:cNvPr id="14" name="Rounded Rectangle 13">
            <a:extLst>
              <a:ext uri="{FF2B5EF4-FFF2-40B4-BE49-F238E27FC236}">
                <a16:creationId xmlns:a16="http://schemas.microsoft.com/office/drawing/2014/main" id="{677ACAD9-A3D9-7642-BAAC-971A5C4E779C}"/>
              </a:ext>
            </a:extLst>
          </p:cNvPr>
          <p:cNvSpPr/>
          <p:nvPr/>
        </p:nvSpPr>
        <p:spPr>
          <a:xfrm>
            <a:off x="11861321" y="7984801"/>
            <a:ext cx="4191000" cy="1583796"/>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Classifier</a:t>
            </a:r>
          </a:p>
          <a:p>
            <a:pPr algn="ctr"/>
            <a:r>
              <a:rPr lang="en-US" sz="2400" dirty="0" err="1">
                <a:solidFill>
                  <a:srgbClr val="14100F"/>
                </a:solidFill>
                <a:latin typeface="Roboto" panose="02000000000000000000" pitchFamily="2" charset="0"/>
                <a:ea typeface="Roboto" panose="02000000000000000000" pitchFamily="2" charset="0"/>
              </a:rPr>
              <a:t>RandomForest</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XGBoost</a:t>
            </a:r>
            <a:endParaRPr lang="en-US" sz="2400" dirty="0">
              <a:solidFill>
                <a:srgbClr val="14100F"/>
              </a:solidFill>
              <a:latin typeface="Roboto" panose="02000000000000000000" pitchFamily="2" charset="0"/>
              <a:ea typeface="Roboto" panose="02000000000000000000" pitchFamily="2" charset="0"/>
            </a:endParaRPr>
          </a:p>
        </p:txBody>
      </p:sp>
      <p:sp>
        <p:nvSpPr>
          <p:cNvPr id="15" name="Rounded Rectangle 14">
            <a:extLst>
              <a:ext uri="{FF2B5EF4-FFF2-40B4-BE49-F238E27FC236}">
                <a16:creationId xmlns:a16="http://schemas.microsoft.com/office/drawing/2014/main" id="{CF2FFCD0-7E26-444D-933E-C629A226DC85}"/>
              </a:ext>
            </a:extLst>
          </p:cNvPr>
          <p:cNvSpPr/>
          <p:nvPr/>
        </p:nvSpPr>
        <p:spPr>
          <a:xfrm>
            <a:off x="11861321" y="2802623"/>
            <a:ext cx="4191000" cy="1583796"/>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Cross Validator</a:t>
            </a:r>
          </a:p>
          <a:p>
            <a:pPr algn="ctr"/>
            <a:r>
              <a:rPr lang="en-US" sz="2400" dirty="0" err="1">
                <a:solidFill>
                  <a:srgbClr val="14100F"/>
                </a:solidFill>
                <a:latin typeface="Roboto" panose="02000000000000000000" pitchFamily="2" charset="0"/>
                <a:ea typeface="Roboto" panose="02000000000000000000" pitchFamily="2" charset="0"/>
              </a:rPr>
              <a:t>StratifiedKFold</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GridSearchCV</a:t>
            </a:r>
            <a:endParaRPr lang="en-US" sz="2400" dirty="0">
              <a:solidFill>
                <a:srgbClr val="14100F"/>
              </a:solidFill>
              <a:latin typeface="Roboto" panose="02000000000000000000" pitchFamily="2" charset="0"/>
              <a:ea typeface="Roboto" panose="02000000000000000000" pitchFamily="2" charset="0"/>
            </a:endParaRPr>
          </a:p>
        </p:txBody>
      </p:sp>
      <p:sp>
        <p:nvSpPr>
          <p:cNvPr id="16" name="Rounded Rectangle 15">
            <a:extLst>
              <a:ext uri="{FF2B5EF4-FFF2-40B4-BE49-F238E27FC236}">
                <a16:creationId xmlns:a16="http://schemas.microsoft.com/office/drawing/2014/main" id="{2B7A8758-92B7-B646-A136-57C020D7D7F6}"/>
              </a:ext>
            </a:extLst>
          </p:cNvPr>
          <p:cNvSpPr/>
          <p:nvPr/>
        </p:nvSpPr>
        <p:spPr>
          <a:xfrm>
            <a:off x="11861321" y="985449"/>
            <a:ext cx="4191000" cy="1186251"/>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Train-Test Split</a:t>
            </a:r>
          </a:p>
          <a:p>
            <a:pPr algn="ctr"/>
            <a:r>
              <a:rPr lang="en-US" sz="2400" dirty="0" err="1">
                <a:solidFill>
                  <a:srgbClr val="14100F"/>
                </a:solidFill>
                <a:latin typeface="Roboto" panose="02000000000000000000" pitchFamily="2" charset="0"/>
                <a:ea typeface="Roboto" panose="02000000000000000000" pitchFamily="2" charset="0"/>
              </a:rPr>
              <a:t>StratifiedSplit</a:t>
            </a:r>
            <a:endParaRPr lang="en-US" sz="2400" dirty="0">
              <a:solidFill>
                <a:srgbClr val="14100F"/>
              </a:solidFill>
              <a:latin typeface="Roboto" panose="02000000000000000000" pitchFamily="2" charset="0"/>
              <a:ea typeface="Roboto" panose="02000000000000000000" pitchFamily="2" charset="0"/>
            </a:endParaRPr>
          </a:p>
        </p:txBody>
      </p:sp>
      <p:cxnSp>
        <p:nvCxnSpPr>
          <p:cNvPr id="12" name="Straight Arrow Connector 11">
            <a:extLst>
              <a:ext uri="{FF2B5EF4-FFF2-40B4-BE49-F238E27FC236}">
                <a16:creationId xmlns:a16="http://schemas.microsoft.com/office/drawing/2014/main" id="{3F186A1A-A742-864B-973C-401ADDAA32D3}"/>
              </a:ext>
            </a:extLst>
          </p:cNvPr>
          <p:cNvCxnSpPr>
            <a:stCxn id="16" idx="2"/>
            <a:endCxn id="15" idx="0"/>
          </p:cNvCxnSpPr>
          <p:nvPr/>
        </p:nvCxnSpPr>
        <p:spPr>
          <a:xfrm>
            <a:off x="13956821" y="2171700"/>
            <a:ext cx="0" cy="630923"/>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53EA1EB-FAFB-5E46-9FD5-01EF779D256B}"/>
              </a:ext>
            </a:extLst>
          </p:cNvPr>
          <p:cNvCxnSpPr>
            <a:cxnSpLocks/>
            <a:stCxn id="15" idx="2"/>
            <a:endCxn id="6" idx="0"/>
          </p:cNvCxnSpPr>
          <p:nvPr/>
        </p:nvCxnSpPr>
        <p:spPr>
          <a:xfrm>
            <a:off x="13956821" y="4386419"/>
            <a:ext cx="0" cy="795531"/>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E2AFE03-E408-CC49-87F6-E0583D2B83A6}"/>
              </a:ext>
            </a:extLst>
          </p:cNvPr>
          <p:cNvCxnSpPr>
            <a:cxnSpLocks/>
            <a:stCxn id="6" idx="2"/>
            <a:endCxn id="14" idx="0"/>
          </p:cNvCxnSpPr>
          <p:nvPr/>
        </p:nvCxnSpPr>
        <p:spPr>
          <a:xfrm>
            <a:off x="13956821" y="7124572"/>
            <a:ext cx="0" cy="860229"/>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986296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EDB57FA-6831-1040-86AC-30E889150ABB}"/>
              </a:ext>
            </a:extLst>
          </p:cNvPr>
          <p:cNvSpPr/>
          <p:nvPr/>
        </p:nvSpPr>
        <p:spPr>
          <a:xfrm>
            <a:off x="1438" y="-22058"/>
            <a:ext cx="9144000" cy="10309058"/>
          </a:xfrm>
          <a:prstGeom prst="rect">
            <a:avLst/>
          </a:prstGeom>
          <a:solidFill>
            <a:srgbClr val="F6F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2"/>
          <p:cNvGrpSpPr/>
          <p:nvPr/>
        </p:nvGrpSpPr>
        <p:grpSpPr>
          <a:xfrm>
            <a:off x="1354278" y="1159818"/>
            <a:ext cx="15579442" cy="1409427"/>
            <a:chOff x="-1" y="-57150"/>
            <a:chExt cx="15378113" cy="1879235"/>
          </a:xfrm>
        </p:grpSpPr>
        <p:sp>
          <p:nvSpPr>
            <p:cNvPr id="23" name="TextBox 23"/>
            <p:cNvSpPr txBox="1"/>
            <p:nvPr/>
          </p:nvSpPr>
          <p:spPr>
            <a:xfrm>
              <a:off x="-1" y="1292025"/>
              <a:ext cx="15378112" cy="530060"/>
            </a:xfrm>
            <a:prstGeom prst="rect">
              <a:avLst/>
            </a:prstGeom>
          </p:spPr>
          <p:txBody>
            <a:bodyPr lIns="0" tIns="0" rIns="0" bIns="0" rtlCol="0" anchor="t">
              <a:spAutoFit/>
            </a:bodyPr>
            <a:lstStyle/>
            <a:p>
              <a:pPr marL="0" lvl="0" indent="0" algn="l">
                <a:lnSpc>
                  <a:spcPts val="3079"/>
                </a:lnSpc>
                <a:spcBef>
                  <a:spcPct val="0"/>
                </a:spcBef>
              </a:pPr>
              <a:endParaRPr lang="en-US" sz="2800" b="1" spc="43" dirty="0">
                <a:solidFill>
                  <a:srgbClr val="1654F0"/>
                </a:solidFill>
                <a:latin typeface="Roboto"/>
              </a:endParaRPr>
            </a:p>
          </p:txBody>
        </p:sp>
        <p:sp>
          <p:nvSpPr>
            <p:cNvPr id="24" name="TextBox 24"/>
            <p:cNvSpPr txBox="1"/>
            <p:nvPr/>
          </p:nvSpPr>
          <p:spPr>
            <a:xfrm>
              <a:off x="0" y="-57150"/>
              <a:ext cx="15378112" cy="1029970"/>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4100F"/>
                  </a:solidFill>
                  <a:latin typeface="Roboto Bold"/>
                </a:rPr>
                <a:t>Modelling Pipeline</a:t>
              </a:r>
            </a:p>
          </p:txBody>
        </p:sp>
      </p:grpSp>
      <p:sp>
        <p:nvSpPr>
          <p:cNvPr id="3" name="TextBox 2">
            <a:extLst>
              <a:ext uri="{FF2B5EF4-FFF2-40B4-BE49-F238E27FC236}">
                <a16:creationId xmlns:a16="http://schemas.microsoft.com/office/drawing/2014/main" id="{E6E17437-05C7-8743-9F8A-80BC4FC7071E}"/>
              </a:ext>
            </a:extLst>
          </p:cNvPr>
          <p:cNvSpPr txBox="1"/>
          <p:nvPr/>
        </p:nvSpPr>
        <p:spPr>
          <a:xfrm>
            <a:off x="805501" y="2171700"/>
            <a:ext cx="7535874" cy="1487587"/>
          </a:xfrm>
          <a:prstGeom prst="rect">
            <a:avLst/>
          </a:prstGeom>
          <a:noFill/>
        </p:spPr>
        <p:txBody>
          <a:bodyPr wrap="square" rtlCol="0" anchor="t">
            <a:spAutoFit/>
          </a:bodyPr>
          <a:lstStyle/>
          <a:p>
            <a:pPr marL="571500" indent="-571500">
              <a:lnSpc>
                <a:spcPct val="150000"/>
              </a:lnSpc>
              <a:buFont typeface="Wingdings" pitchFamily="2" charset="2"/>
              <a:buChar char="§"/>
            </a:pPr>
            <a:r>
              <a:rPr lang="en-US" sz="3200" b="1" dirty="0">
                <a:latin typeface="Roboto" panose="02000000000000000000" pitchFamily="2" charset="0"/>
                <a:ea typeface="Roboto" panose="02000000000000000000" pitchFamily="2" charset="0"/>
              </a:rPr>
              <a:t>Explore other features</a:t>
            </a:r>
          </a:p>
          <a:p>
            <a:pPr marL="1028700" lvl="1" indent="-571500">
              <a:lnSpc>
                <a:spcPct val="150000"/>
              </a:lnSpc>
              <a:buFont typeface="Wingdings" pitchFamily="2" charset="2"/>
              <a:buChar char="§"/>
            </a:pPr>
            <a:r>
              <a:rPr lang="en-US" sz="3200" dirty="0">
                <a:latin typeface="Roboto" panose="02000000000000000000" pitchFamily="2" charset="0"/>
                <a:ea typeface="Roboto" panose="02000000000000000000" pitchFamily="2" charset="0"/>
              </a:rPr>
              <a:t>Tags</a:t>
            </a:r>
          </a:p>
        </p:txBody>
      </p:sp>
      <p:sp>
        <p:nvSpPr>
          <p:cNvPr id="6" name="Rounded Rectangle 5">
            <a:extLst>
              <a:ext uri="{FF2B5EF4-FFF2-40B4-BE49-F238E27FC236}">
                <a16:creationId xmlns:a16="http://schemas.microsoft.com/office/drawing/2014/main" id="{EC731EEF-A4F9-6941-A6B2-B42F6D685620}"/>
              </a:ext>
            </a:extLst>
          </p:cNvPr>
          <p:cNvSpPr/>
          <p:nvPr/>
        </p:nvSpPr>
        <p:spPr>
          <a:xfrm>
            <a:off x="11861321" y="5181950"/>
            <a:ext cx="4191000" cy="1942622"/>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Pre-processor</a:t>
            </a:r>
          </a:p>
          <a:p>
            <a:pPr algn="ctr"/>
            <a:r>
              <a:rPr lang="en-US" sz="2400" dirty="0" err="1">
                <a:solidFill>
                  <a:srgbClr val="14100F"/>
                </a:solidFill>
                <a:latin typeface="Roboto" panose="02000000000000000000" pitchFamily="2" charset="0"/>
                <a:ea typeface="Roboto" panose="02000000000000000000" pitchFamily="2" charset="0"/>
              </a:rPr>
              <a:t>ColumnTransformer</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SimpleImputer</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MultiHotEncoder</a:t>
            </a:r>
            <a:endParaRPr lang="en-US" sz="2400" dirty="0">
              <a:solidFill>
                <a:srgbClr val="14100F"/>
              </a:solidFill>
              <a:latin typeface="Roboto" panose="02000000000000000000" pitchFamily="2" charset="0"/>
              <a:ea typeface="Roboto" panose="02000000000000000000" pitchFamily="2" charset="0"/>
            </a:endParaRPr>
          </a:p>
        </p:txBody>
      </p:sp>
      <p:sp>
        <p:nvSpPr>
          <p:cNvPr id="14" name="Rounded Rectangle 13">
            <a:extLst>
              <a:ext uri="{FF2B5EF4-FFF2-40B4-BE49-F238E27FC236}">
                <a16:creationId xmlns:a16="http://schemas.microsoft.com/office/drawing/2014/main" id="{677ACAD9-A3D9-7642-BAAC-971A5C4E779C}"/>
              </a:ext>
            </a:extLst>
          </p:cNvPr>
          <p:cNvSpPr/>
          <p:nvPr/>
        </p:nvSpPr>
        <p:spPr>
          <a:xfrm>
            <a:off x="11861321" y="7984801"/>
            <a:ext cx="4191000" cy="1583796"/>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Classifier</a:t>
            </a:r>
          </a:p>
          <a:p>
            <a:pPr algn="ctr"/>
            <a:r>
              <a:rPr lang="en-US" sz="2400" dirty="0" err="1">
                <a:solidFill>
                  <a:srgbClr val="14100F"/>
                </a:solidFill>
                <a:latin typeface="Roboto" panose="02000000000000000000" pitchFamily="2" charset="0"/>
                <a:ea typeface="Roboto" panose="02000000000000000000" pitchFamily="2" charset="0"/>
              </a:rPr>
              <a:t>RandomForest</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XGBoost</a:t>
            </a:r>
            <a:endParaRPr lang="en-US" sz="2400" dirty="0">
              <a:solidFill>
                <a:srgbClr val="14100F"/>
              </a:solidFill>
              <a:latin typeface="Roboto" panose="02000000000000000000" pitchFamily="2" charset="0"/>
              <a:ea typeface="Roboto" panose="02000000000000000000" pitchFamily="2" charset="0"/>
            </a:endParaRPr>
          </a:p>
        </p:txBody>
      </p:sp>
      <p:sp>
        <p:nvSpPr>
          <p:cNvPr id="15" name="Rounded Rectangle 14">
            <a:extLst>
              <a:ext uri="{FF2B5EF4-FFF2-40B4-BE49-F238E27FC236}">
                <a16:creationId xmlns:a16="http://schemas.microsoft.com/office/drawing/2014/main" id="{CF2FFCD0-7E26-444D-933E-C629A226DC85}"/>
              </a:ext>
            </a:extLst>
          </p:cNvPr>
          <p:cNvSpPr/>
          <p:nvPr/>
        </p:nvSpPr>
        <p:spPr>
          <a:xfrm>
            <a:off x="11861321" y="2802623"/>
            <a:ext cx="4191000" cy="1583796"/>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Cross Validator</a:t>
            </a:r>
          </a:p>
          <a:p>
            <a:pPr algn="ctr"/>
            <a:r>
              <a:rPr lang="en-US" sz="2400" dirty="0" err="1">
                <a:solidFill>
                  <a:srgbClr val="14100F"/>
                </a:solidFill>
                <a:latin typeface="Roboto" panose="02000000000000000000" pitchFamily="2" charset="0"/>
                <a:ea typeface="Roboto" panose="02000000000000000000" pitchFamily="2" charset="0"/>
              </a:rPr>
              <a:t>StratifiedKFold</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GridSearchCV</a:t>
            </a:r>
            <a:endParaRPr lang="en-US" sz="2400" dirty="0">
              <a:solidFill>
                <a:srgbClr val="14100F"/>
              </a:solidFill>
              <a:latin typeface="Roboto" panose="02000000000000000000" pitchFamily="2" charset="0"/>
              <a:ea typeface="Roboto" panose="02000000000000000000" pitchFamily="2" charset="0"/>
            </a:endParaRPr>
          </a:p>
        </p:txBody>
      </p:sp>
      <p:sp>
        <p:nvSpPr>
          <p:cNvPr id="16" name="Rounded Rectangle 15">
            <a:extLst>
              <a:ext uri="{FF2B5EF4-FFF2-40B4-BE49-F238E27FC236}">
                <a16:creationId xmlns:a16="http://schemas.microsoft.com/office/drawing/2014/main" id="{2B7A8758-92B7-B646-A136-57C020D7D7F6}"/>
              </a:ext>
            </a:extLst>
          </p:cNvPr>
          <p:cNvSpPr/>
          <p:nvPr/>
        </p:nvSpPr>
        <p:spPr>
          <a:xfrm>
            <a:off x="11861321" y="985449"/>
            <a:ext cx="4191000" cy="1186251"/>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Train-Test Split</a:t>
            </a:r>
          </a:p>
          <a:p>
            <a:pPr algn="ctr"/>
            <a:r>
              <a:rPr lang="en-US" sz="2400" dirty="0" err="1">
                <a:solidFill>
                  <a:srgbClr val="14100F"/>
                </a:solidFill>
                <a:latin typeface="Roboto" panose="02000000000000000000" pitchFamily="2" charset="0"/>
                <a:ea typeface="Roboto" panose="02000000000000000000" pitchFamily="2" charset="0"/>
              </a:rPr>
              <a:t>StratifiedSplit</a:t>
            </a:r>
            <a:endParaRPr lang="en-US" sz="2400" dirty="0">
              <a:solidFill>
                <a:srgbClr val="14100F"/>
              </a:solidFill>
              <a:latin typeface="Roboto" panose="02000000000000000000" pitchFamily="2" charset="0"/>
              <a:ea typeface="Roboto" panose="02000000000000000000" pitchFamily="2" charset="0"/>
            </a:endParaRPr>
          </a:p>
        </p:txBody>
      </p:sp>
      <p:cxnSp>
        <p:nvCxnSpPr>
          <p:cNvPr id="12" name="Straight Arrow Connector 11">
            <a:extLst>
              <a:ext uri="{FF2B5EF4-FFF2-40B4-BE49-F238E27FC236}">
                <a16:creationId xmlns:a16="http://schemas.microsoft.com/office/drawing/2014/main" id="{3F186A1A-A742-864B-973C-401ADDAA32D3}"/>
              </a:ext>
            </a:extLst>
          </p:cNvPr>
          <p:cNvCxnSpPr>
            <a:stCxn id="16" idx="2"/>
            <a:endCxn id="15" idx="0"/>
          </p:cNvCxnSpPr>
          <p:nvPr/>
        </p:nvCxnSpPr>
        <p:spPr>
          <a:xfrm>
            <a:off x="13956821" y="2171700"/>
            <a:ext cx="0" cy="630923"/>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53EA1EB-FAFB-5E46-9FD5-01EF779D256B}"/>
              </a:ext>
            </a:extLst>
          </p:cNvPr>
          <p:cNvCxnSpPr>
            <a:cxnSpLocks/>
            <a:stCxn id="15" idx="2"/>
            <a:endCxn id="6" idx="0"/>
          </p:cNvCxnSpPr>
          <p:nvPr/>
        </p:nvCxnSpPr>
        <p:spPr>
          <a:xfrm>
            <a:off x="13956821" y="4386419"/>
            <a:ext cx="0" cy="795531"/>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E2AFE03-E408-CC49-87F6-E0583D2B83A6}"/>
              </a:ext>
            </a:extLst>
          </p:cNvPr>
          <p:cNvCxnSpPr>
            <a:cxnSpLocks/>
            <a:stCxn id="6" idx="2"/>
            <a:endCxn id="14" idx="0"/>
          </p:cNvCxnSpPr>
          <p:nvPr/>
        </p:nvCxnSpPr>
        <p:spPr>
          <a:xfrm>
            <a:off x="13956821" y="7124572"/>
            <a:ext cx="0" cy="860229"/>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2565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EDB57FA-6831-1040-86AC-30E889150ABB}"/>
              </a:ext>
            </a:extLst>
          </p:cNvPr>
          <p:cNvSpPr/>
          <p:nvPr/>
        </p:nvSpPr>
        <p:spPr>
          <a:xfrm>
            <a:off x="1438" y="-22058"/>
            <a:ext cx="9144000" cy="10309058"/>
          </a:xfrm>
          <a:prstGeom prst="rect">
            <a:avLst/>
          </a:prstGeom>
          <a:solidFill>
            <a:srgbClr val="F6F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2"/>
          <p:cNvGrpSpPr/>
          <p:nvPr/>
        </p:nvGrpSpPr>
        <p:grpSpPr>
          <a:xfrm>
            <a:off x="1354278" y="1159818"/>
            <a:ext cx="15579442" cy="1409427"/>
            <a:chOff x="-1" y="-57150"/>
            <a:chExt cx="15378113" cy="1879235"/>
          </a:xfrm>
        </p:grpSpPr>
        <p:sp>
          <p:nvSpPr>
            <p:cNvPr id="23" name="TextBox 23"/>
            <p:cNvSpPr txBox="1"/>
            <p:nvPr/>
          </p:nvSpPr>
          <p:spPr>
            <a:xfrm>
              <a:off x="-1" y="1292025"/>
              <a:ext cx="15378112" cy="530060"/>
            </a:xfrm>
            <a:prstGeom prst="rect">
              <a:avLst/>
            </a:prstGeom>
          </p:spPr>
          <p:txBody>
            <a:bodyPr lIns="0" tIns="0" rIns="0" bIns="0" rtlCol="0" anchor="t">
              <a:spAutoFit/>
            </a:bodyPr>
            <a:lstStyle/>
            <a:p>
              <a:pPr marL="0" lvl="0" indent="0" algn="l">
                <a:lnSpc>
                  <a:spcPts val="3079"/>
                </a:lnSpc>
                <a:spcBef>
                  <a:spcPct val="0"/>
                </a:spcBef>
              </a:pPr>
              <a:endParaRPr lang="en-US" sz="2800" b="1" spc="43" dirty="0">
                <a:solidFill>
                  <a:srgbClr val="1654F0"/>
                </a:solidFill>
                <a:latin typeface="Roboto"/>
              </a:endParaRPr>
            </a:p>
          </p:txBody>
        </p:sp>
        <p:sp>
          <p:nvSpPr>
            <p:cNvPr id="24" name="TextBox 24"/>
            <p:cNvSpPr txBox="1"/>
            <p:nvPr/>
          </p:nvSpPr>
          <p:spPr>
            <a:xfrm>
              <a:off x="0" y="-57150"/>
              <a:ext cx="15378112" cy="1029970"/>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4100F"/>
                  </a:solidFill>
                  <a:latin typeface="Roboto Bold"/>
                </a:rPr>
                <a:t>Modelling Pipeline</a:t>
              </a:r>
            </a:p>
          </p:txBody>
        </p:sp>
      </p:grpSp>
      <p:sp>
        <p:nvSpPr>
          <p:cNvPr id="3" name="TextBox 2">
            <a:extLst>
              <a:ext uri="{FF2B5EF4-FFF2-40B4-BE49-F238E27FC236}">
                <a16:creationId xmlns:a16="http://schemas.microsoft.com/office/drawing/2014/main" id="{E6E17437-05C7-8743-9F8A-80BC4FC7071E}"/>
              </a:ext>
            </a:extLst>
          </p:cNvPr>
          <p:cNvSpPr txBox="1"/>
          <p:nvPr/>
        </p:nvSpPr>
        <p:spPr>
          <a:xfrm>
            <a:off x="805501" y="2171700"/>
            <a:ext cx="7535874" cy="3703578"/>
          </a:xfrm>
          <a:prstGeom prst="rect">
            <a:avLst/>
          </a:prstGeom>
          <a:noFill/>
        </p:spPr>
        <p:txBody>
          <a:bodyPr wrap="square" rtlCol="0" anchor="t">
            <a:spAutoFit/>
          </a:bodyPr>
          <a:lstStyle/>
          <a:p>
            <a:pPr marL="571500" indent="-571500">
              <a:lnSpc>
                <a:spcPct val="150000"/>
              </a:lnSpc>
              <a:buFont typeface="Wingdings" pitchFamily="2" charset="2"/>
              <a:buChar char="§"/>
            </a:pPr>
            <a:r>
              <a:rPr lang="en-US" sz="3200" b="1" dirty="0">
                <a:latin typeface="Roboto" panose="02000000000000000000" pitchFamily="2" charset="0"/>
                <a:ea typeface="Roboto" panose="02000000000000000000" pitchFamily="2" charset="0"/>
              </a:rPr>
              <a:t>Explore other features</a:t>
            </a:r>
          </a:p>
          <a:p>
            <a:pPr marL="1028700" lvl="1" indent="-571500">
              <a:lnSpc>
                <a:spcPct val="150000"/>
              </a:lnSpc>
              <a:buFont typeface="Wingdings" pitchFamily="2" charset="2"/>
              <a:buChar char="§"/>
            </a:pPr>
            <a:r>
              <a:rPr lang="en-US" sz="3200" dirty="0">
                <a:latin typeface="Roboto" panose="02000000000000000000" pitchFamily="2" charset="0"/>
                <a:ea typeface="Roboto" panose="02000000000000000000" pitchFamily="2" charset="0"/>
              </a:rPr>
              <a:t>Tags</a:t>
            </a:r>
          </a:p>
          <a:p>
            <a:pPr marL="571500" indent="-571500">
              <a:lnSpc>
                <a:spcPct val="150000"/>
              </a:lnSpc>
              <a:buFont typeface="Wingdings" pitchFamily="2" charset="2"/>
              <a:buChar char="§"/>
            </a:pPr>
            <a:r>
              <a:rPr lang="en-US" sz="3200" b="1" dirty="0">
                <a:latin typeface="Roboto" panose="02000000000000000000" pitchFamily="2" charset="0"/>
                <a:ea typeface="Roboto" panose="02000000000000000000" pitchFamily="2" charset="0"/>
              </a:rPr>
              <a:t>Feature engineering</a:t>
            </a:r>
          </a:p>
          <a:p>
            <a:pPr marL="1028700" lvl="1" indent="-571500">
              <a:lnSpc>
                <a:spcPct val="150000"/>
              </a:lnSpc>
              <a:buFont typeface="Wingdings" pitchFamily="2" charset="2"/>
              <a:buChar char="§"/>
            </a:pPr>
            <a:r>
              <a:rPr lang="en-US" sz="3200" dirty="0">
                <a:latin typeface="Roboto" panose="02000000000000000000" pitchFamily="2" charset="0"/>
                <a:ea typeface="Roboto" panose="02000000000000000000" pitchFamily="2" charset="0"/>
              </a:rPr>
              <a:t>Historical Records Only</a:t>
            </a:r>
          </a:p>
          <a:p>
            <a:pPr marL="1028700" lvl="1" indent="-571500">
              <a:lnSpc>
                <a:spcPct val="150000"/>
              </a:lnSpc>
              <a:buFont typeface="Wingdings" pitchFamily="2" charset="2"/>
              <a:buChar char="§"/>
            </a:pPr>
            <a:r>
              <a:rPr lang="en-US" sz="3200" dirty="0">
                <a:latin typeface="Roboto" panose="02000000000000000000" pitchFamily="2" charset="0"/>
                <a:ea typeface="Roboto" panose="02000000000000000000" pitchFamily="2" charset="0"/>
              </a:rPr>
              <a:t>Producer Owners, Hours…</a:t>
            </a:r>
          </a:p>
        </p:txBody>
      </p:sp>
      <p:sp>
        <p:nvSpPr>
          <p:cNvPr id="6" name="Rounded Rectangle 5">
            <a:extLst>
              <a:ext uri="{FF2B5EF4-FFF2-40B4-BE49-F238E27FC236}">
                <a16:creationId xmlns:a16="http://schemas.microsoft.com/office/drawing/2014/main" id="{EC731EEF-A4F9-6941-A6B2-B42F6D685620}"/>
              </a:ext>
            </a:extLst>
          </p:cNvPr>
          <p:cNvSpPr/>
          <p:nvPr/>
        </p:nvSpPr>
        <p:spPr>
          <a:xfrm>
            <a:off x="11861321" y="5181950"/>
            <a:ext cx="4191000" cy="1942622"/>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Pre-processor</a:t>
            </a:r>
          </a:p>
          <a:p>
            <a:pPr algn="ctr"/>
            <a:r>
              <a:rPr lang="en-US" sz="2400" dirty="0" err="1">
                <a:solidFill>
                  <a:srgbClr val="14100F"/>
                </a:solidFill>
                <a:latin typeface="Roboto" panose="02000000000000000000" pitchFamily="2" charset="0"/>
                <a:ea typeface="Roboto" panose="02000000000000000000" pitchFamily="2" charset="0"/>
              </a:rPr>
              <a:t>ColumnTransformer</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SimpleImputer</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MultiHotEncoder</a:t>
            </a:r>
            <a:endParaRPr lang="en-US" sz="2400" dirty="0">
              <a:solidFill>
                <a:srgbClr val="14100F"/>
              </a:solidFill>
              <a:latin typeface="Roboto" panose="02000000000000000000" pitchFamily="2" charset="0"/>
              <a:ea typeface="Roboto" panose="02000000000000000000" pitchFamily="2" charset="0"/>
            </a:endParaRPr>
          </a:p>
        </p:txBody>
      </p:sp>
      <p:sp>
        <p:nvSpPr>
          <p:cNvPr id="14" name="Rounded Rectangle 13">
            <a:extLst>
              <a:ext uri="{FF2B5EF4-FFF2-40B4-BE49-F238E27FC236}">
                <a16:creationId xmlns:a16="http://schemas.microsoft.com/office/drawing/2014/main" id="{677ACAD9-A3D9-7642-BAAC-971A5C4E779C}"/>
              </a:ext>
            </a:extLst>
          </p:cNvPr>
          <p:cNvSpPr/>
          <p:nvPr/>
        </p:nvSpPr>
        <p:spPr>
          <a:xfrm>
            <a:off x="11861321" y="7984801"/>
            <a:ext cx="4191000" cy="1583796"/>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Classifier</a:t>
            </a:r>
          </a:p>
          <a:p>
            <a:pPr algn="ctr"/>
            <a:r>
              <a:rPr lang="en-US" sz="2400" dirty="0" err="1">
                <a:solidFill>
                  <a:srgbClr val="14100F"/>
                </a:solidFill>
                <a:latin typeface="Roboto" panose="02000000000000000000" pitchFamily="2" charset="0"/>
                <a:ea typeface="Roboto" panose="02000000000000000000" pitchFamily="2" charset="0"/>
              </a:rPr>
              <a:t>RandomForest</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XGBoost</a:t>
            </a:r>
            <a:endParaRPr lang="en-US" sz="2400" dirty="0">
              <a:solidFill>
                <a:srgbClr val="14100F"/>
              </a:solidFill>
              <a:latin typeface="Roboto" panose="02000000000000000000" pitchFamily="2" charset="0"/>
              <a:ea typeface="Roboto" panose="02000000000000000000" pitchFamily="2" charset="0"/>
            </a:endParaRPr>
          </a:p>
        </p:txBody>
      </p:sp>
      <p:sp>
        <p:nvSpPr>
          <p:cNvPr id="15" name="Rounded Rectangle 14">
            <a:extLst>
              <a:ext uri="{FF2B5EF4-FFF2-40B4-BE49-F238E27FC236}">
                <a16:creationId xmlns:a16="http://schemas.microsoft.com/office/drawing/2014/main" id="{CF2FFCD0-7E26-444D-933E-C629A226DC85}"/>
              </a:ext>
            </a:extLst>
          </p:cNvPr>
          <p:cNvSpPr/>
          <p:nvPr/>
        </p:nvSpPr>
        <p:spPr>
          <a:xfrm>
            <a:off x="11861321" y="2802623"/>
            <a:ext cx="4191000" cy="1583796"/>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Cross Validator</a:t>
            </a:r>
          </a:p>
          <a:p>
            <a:pPr algn="ctr"/>
            <a:r>
              <a:rPr lang="en-US" sz="2400" dirty="0" err="1">
                <a:solidFill>
                  <a:srgbClr val="14100F"/>
                </a:solidFill>
                <a:latin typeface="Roboto" panose="02000000000000000000" pitchFamily="2" charset="0"/>
                <a:ea typeface="Roboto" panose="02000000000000000000" pitchFamily="2" charset="0"/>
              </a:rPr>
              <a:t>StratifiedKFold</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GridSearchCV</a:t>
            </a:r>
            <a:endParaRPr lang="en-US" sz="2400" dirty="0">
              <a:solidFill>
                <a:srgbClr val="14100F"/>
              </a:solidFill>
              <a:latin typeface="Roboto" panose="02000000000000000000" pitchFamily="2" charset="0"/>
              <a:ea typeface="Roboto" panose="02000000000000000000" pitchFamily="2" charset="0"/>
            </a:endParaRPr>
          </a:p>
        </p:txBody>
      </p:sp>
      <p:sp>
        <p:nvSpPr>
          <p:cNvPr id="16" name="Rounded Rectangle 15">
            <a:extLst>
              <a:ext uri="{FF2B5EF4-FFF2-40B4-BE49-F238E27FC236}">
                <a16:creationId xmlns:a16="http://schemas.microsoft.com/office/drawing/2014/main" id="{2B7A8758-92B7-B646-A136-57C020D7D7F6}"/>
              </a:ext>
            </a:extLst>
          </p:cNvPr>
          <p:cNvSpPr/>
          <p:nvPr/>
        </p:nvSpPr>
        <p:spPr>
          <a:xfrm>
            <a:off x="11861321" y="985449"/>
            <a:ext cx="4191000" cy="1186251"/>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Train-Test Split</a:t>
            </a:r>
          </a:p>
          <a:p>
            <a:pPr algn="ctr"/>
            <a:r>
              <a:rPr lang="en-US" sz="2400" dirty="0" err="1">
                <a:solidFill>
                  <a:srgbClr val="14100F"/>
                </a:solidFill>
                <a:latin typeface="Roboto" panose="02000000000000000000" pitchFamily="2" charset="0"/>
                <a:ea typeface="Roboto" panose="02000000000000000000" pitchFamily="2" charset="0"/>
              </a:rPr>
              <a:t>StratifiedSplit</a:t>
            </a:r>
            <a:endParaRPr lang="en-US" sz="2400" dirty="0">
              <a:solidFill>
                <a:srgbClr val="14100F"/>
              </a:solidFill>
              <a:latin typeface="Roboto" panose="02000000000000000000" pitchFamily="2" charset="0"/>
              <a:ea typeface="Roboto" panose="02000000000000000000" pitchFamily="2" charset="0"/>
            </a:endParaRPr>
          </a:p>
        </p:txBody>
      </p:sp>
      <p:cxnSp>
        <p:nvCxnSpPr>
          <p:cNvPr id="12" name="Straight Arrow Connector 11">
            <a:extLst>
              <a:ext uri="{FF2B5EF4-FFF2-40B4-BE49-F238E27FC236}">
                <a16:creationId xmlns:a16="http://schemas.microsoft.com/office/drawing/2014/main" id="{3F186A1A-A742-864B-973C-401ADDAA32D3}"/>
              </a:ext>
            </a:extLst>
          </p:cNvPr>
          <p:cNvCxnSpPr>
            <a:stCxn id="16" idx="2"/>
            <a:endCxn id="15" idx="0"/>
          </p:cNvCxnSpPr>
          <p:nvPr/>
        </p:nvCxnSpPr>
        <p:spPr>
          <a:xfrm>
            <a:off x="13956821" y="2171700"/>
            <a:ext cx="0" cy="630923"/>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53EA1EB-FAFB-5E46-9FD5-01EF779D256B}"/>
              </a:ext>
            </a:extLst>
          </p:cNvPr>
          <p:cNvCxnSpPr>
            <a:cxnSpLocks/>
            <a:stCxn id="15" idx="2"/>
            <a:endCxn id="6" idx="0"/>
          </p:cNvCxnSpPr>
          <p:nvPr/>
        </p:nvCxnSpPr>
        <p:spPr>
          <a:xfrm>
            <a:off x="13956821" y="4386419"/>
            <a:ext cx="0" cy="795531"/>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E2AFE03-E408-CC49-87F6-E0583D2B83A6}"/>
              </a:ext>
            </a:extLst>
          </p:cNvPr>
          <p:cNvCxnSpPr>
            <a:cxnSpLocks/>
            <a:stCxn id="6" idx="2"/>
            <a:endCxn id="14" idx="0"/>
          </p:cNvCxnSpPr>
          <p:nvPr/>
        </p:nvCxnSpPr>
        <p:spPr>
          <a:xfrm>
            <a:off x="13956821" y="7124572"/>
            <a:ext cx="0" cy="860229"/>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3EC186C2-F6AB-0C4A-B16F-9F9348E38CD6}"/>
              </a:ext>
            </a:extLst>
          </p:cNvPr>
          <p:cNvSpPr/>
          <p:nvPr/>
        </p:nvSpPr>
        <p:spPr>
          <a:xfrm>
            <a:off x="805499" y="2095112"/>
            <a:ext cx="7535875" cy="1670012"/>
          </a:xfrm>
          <a:prstGeom prst="rect">
            <a:avLst/>
          </a:prstGeom>
          <a:solidFill>
            <a:srgbClr val="F6F6F6">
              <a:alpha val="804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533029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EDB57FA-6831-1040-86AC-30E889150ABB}"/>
              </a:ext>
            </a:extLst>
          </p:cNvPr>
          <p:cNvSpPr/>
          <p:nvPr/>
        </p:nvSpPr>
        <p:spPr>
          <a:xfrm>
            <a:off x="1438" y="-22058"/>
            <a:ext cx="9144000" cy="10309058"/>
          </a:xfrm>
          <a:prstGeom prst="rect">
            <a:avLst/>
          </a:prstGeom>
          <a:solidFill>
            <a:srgbClr val="F6F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2" name="Group 22"/>
          <p:cNvGrpSpPr/>
          <p:nvPr/>
        </p:nvGrpSpPr>
        <p:grpSpPr>
          <a:xfrm>
            <a:off x="1354278" y="1159818"/>
            <a:ext cx="15579442" cy="1409427"/>
            <a:chOff x="-1" y="-57150"/>
            <a:chExt cx="15378113" cy="1879235"/>
          </a:xfrm>
        </p:grpSpPr>
        <p:sp>
          <p:nvSpPr>
            <p:cNvPr id="23" name="TextBox 23"/>
            <p:cNvSpPr txBox="1"/>
            <p:nvPr/>
          </p:nvSpPr>
          <p:spPr>
            <a:xfrm>
              <a:off x="-1" y="1292025"/>
              <a:ext cx="15378112" cy="530060"/>
            </a:xfrm>
            <a:prstGeom prst="rect">
              <a:avLst/>
            </a:prstGeom>
          </p:spPr>
          <p:txBody>
            <a:bodyPr lIns="0" tIns="0" rIns="0" bIns="0" rtlCol="0" anchor="t">
              <a:spAutoFit/>
            </a:bodyPr>
            <a:lstStyle/>
            <a:p>
              <a:pPr marL="0" lvl="0" indent="0" algn="l">
                <a:lnSpc>
                  <a:spcPts val="3079"/>
                </a:lnSpc>
                <a:spcBef>
                  <a:spcPct val="0"/>
                </a:spcBef>
              </a:pPr>
              <a:endParaRPr lang="en-US" sz="2800" b="1" spc="43" dirty="0">
                <a:solidFill>
                  <a:srgbClr val="1654F0"/>
                </a:solidFill>
                <a:latin typeface="Roboto"/>
              </a:endParaRPr>
            </a:p>
          </p:txBody>
        </p:sp>
        <p:sp>
          <p:nvSpPr>
            <p:cNvPr id="24" name="TextBox 24"/>
            <p:cNvSpPr txBox="1"/>
            <p:nvPr/>
          </p:nvSpPr>
          <p:spPr>
            <a:xfrm>
              <a:off x="0" y="-57150"/>
              <a:ext cx="15378112" cy="1029970"/>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4100F"/>
                  </a:solidFill>
                  <a:latin typeface="Roboto Bold"/>
                </a:rPr>
                <a:t>Modelling Pipeline</a:t>
              </a:r>
            </a:p>
          </p:txBody>
        </p:sp>
      </p:grpSp>
      <p:sp>
        <p:nvSpPr>
          <p:cNvPr id="3" name="TextBox 2">
            <a:extLst>
              <a:ext uri="{FF2B5EF4-FFF2-40B4-BE49-F238E27FC236}">
                <a16:creationId xmlns:a16="http://schemas.microsoft.com/office/drawing/2014/main" id="{E6E17437-05C7-8743-9F8A-80BC4FC7071E}"/>
              </a:ext>
            </a:extLst>
          </p:cNvPr>
          <p:cNvSpPr txBox="1"/>
          <p:nvPr/>
        </p:nvSpPr>
        <p:spPr>
          <a:xfrm>
            <a:off x="805501" y="2171700"/>
            <a:ext cx="7535874" cy="7396897"/>
          </a:xfrm>
          <a:prstGeom prst="rect">
            <a:avLst/>
          </a:prstGeom>
          <a:noFill/>
        </p:spPr>
        <p:txBody>
          <a:bodyPr wrap="square" rtlCol="0" anchor="t">
            <a:spAutoFit/>
          </a:bodyPr>
          <a:lstStyle/>
          <a:p>
            <a:pPr marL="571500" indent="-571500">
              <a:lnSpc>
                <a:spcPct val="150000"/>
              </a:lnSpc>
              <a:buFont typeface="Wingdings" pitchFamily="2" charset="2"/>
              <a:buChar char="§"/>
            </a:pPr>
            <a:r>
              <a:rPr lang="en-US" sz="3200" b="1" dirty="0">
                <a:latin typeface="Roboto" panose="02000000000000000000" pitchFamily="2" charset="0"/>
                <a:ea typeface="Roboto" panose="02000000000000000000" pitchFamily="2" charset="0"/>
              </a:rPr>
              <a:t>Explore other features</a:t>
            </a:r>
          </a:p>
          <a:p>
            <a:pPr marL="1028700" lvl="1" indent="-571500">
              <a:lnSpc>
                <a:spcPct val="150000"/>
              </a:lnSpc>
              <a:buFont typeface="Wingdings" pitchFamily="2" charset="2"/>
              <a:buChar char="§"/>
            </a:pPr>
            <a:r>
              <a:rPr lang="en-US" sz="3200" dirty="0">
                <a:latin typeface="Roboto" panose="02000000000000000000" pitchFamily="2" charset="0"/>
                <a:ea typeface="Roboto" panose="02000000000000000000" pitchFamily="2" charset="0"/>
              </a:rPr>
              <a:t>Tags</a:t>
            </a:r>
          </a:p>
          <a:p>
            <a:pPr marL="571500" indent="-571500">
              <a:lnSpc>
                <a:spcPct val="150000"/>
              </a:lnSpc>
              <a:buFont typeface="Wingdings" pitchFamily="2" charset="2"/>
              <a:buChar char="§"/>
            </a:pPr>
            <a:r>
              <a:rPr lang="en-US" sz="3200" b="1" dirty="0">
                <a:latin typeface="Roboto" panose="02000000000000000000" pitchFamily="2" charset="0"/>
                <a:ea typeface="Roboto" panose="02000000000000000000" pitchFamily="2" charset="0"/>
              </a:rPr>
              <a:t>Feature engineering</a:t>
            </a:r>
          </a:p>
          <a:p>
            <a:pPr marL="1028700" lvl="1" indent="-571500">
              <a:lnSpc>
                <a:spcPct val="150000"/>
              </a:lnSpc>
              <a:buFont typeface="Wingdings" pitchFamily="2" charset="2"/>
              <a:buChar char="§"/>
            </a:pPr>
            <a:r>
              <a:rPr lang="en-US" sz="3200" dirty="0">
                <a:latin typeface="Roboto" panose="02000000000000000000" pitchFamily="2" charset="0"/>
                <a:ea typeface="Roboto" panose="02000000000000000000" pitchFamily="2" charset="0"/>
              </a:rPr>
              <a:t>Historical Records Only</a:t>
            </a:r>
          </a:p>
          <a:p>
            <a:pPr marL="1028700" lvl="1" indent="-571500">
              <a:lnSpc>
                <a:spcPct val="150000"/>
              </a:lnSpc>
              <a:buFont typeface="Wingdings" pitchFamily="2" charset="2"/>
              <a:buChar char="§"/>
            </a:pPr>
            <a:r>
              <a:rPr lang="en-US" sz="3200" dirty="0">
                <a:latin typeface="Roboto" panose="02000000000000000000" pitchFamily="2" charset="0"/>
                <a:ea typeface="Roboto" panose="02000000000000000000" pitchFamily="2" charset="0"/>
              </a:rPr>
              <a:t>Producer Owners, Hours…</a:t>
            </a:r>
          </a:p>
          <a:p>
            <a:pPr marL="571500" indent="-571500">
              <a:lnSpc>
                <a:spcPct val="150000"/>
              </a:lnSpc>
              <a:buFont typeface="Wingdings" pitchFamily="2" charset="2"/>
              <a:buChar char="§"/>
            </a:pPr>
            <a:r>
              <a:rPr lang="en-US" sz="3200" b="1" dirty="0">
                <a:latin typeface="Roboto" panose="02000000000000000000" pitchFamily="2" charset="0"/>
                <a:ea typeface="Roboto" panose="02000000000000000000" pitchFamily="2" charset="0"/>
              </a:rPr>
              <a:t>Explore other models</a:t>
            </a:r>
          </a:p>
          <a:p>
            <a:pPr marL="1028700" lvl="1" indent="-571500">
              <a:lnSpc>
                <a:spcPct val="150000"/>
              </a:lnSpc>
              <a:buFont typeface="Wingdings" pitchFamily="2" charset="2"/>
              <a:buChar char="§"/>
            </a:pPr>
            <a:r>
              <a:rPr lang="en-US" sz="3200" dirty="0" err="1">
                <a:latin typeface="Roboto" panose="02000000000000000000" pitchFamily="2" charset="0"/>
                <a:ea typeface="Roboto" panose="02000000000000000000" pitchFamily="2" charset="0"/>
              </a:rPr>
              <a:t>XGBoost</a:t>
            </a:r>
            <a:endParaRPr lang="en-US" sz="3200" dirty="0">
              <a:latin typeface="Roboto" panose="02000000000000000000" pitchFamily="2" charset="0"/>
              <a:ea typeface="Roboto" panose="02000000000000000000" pitchFamily="2" charset="0"/>
            </a:endParaRPr>
          </a:p>
          <a:p>
            <a:pPr marL="571500" indent="-571500">
              <a:lnSpc>
                <a:spcPct val="150000"/>
              </a:lnSpc>
              <a:buFont typeface="Wingdings" pitchFamily="2" charset="2"/>
              <a:buChar char="§"/>
            </a:pPr>
            <a:r>
              <a:rPr lang="en-US" sz="3200" b="1" dirty="0">
                <a:latin typeface="Roboto" panose="02000000000000000000" pitchFamily="2" charset="0"/>
                <a:ea typeface="Roboto" panose="02000000000000000000" pitchFamily="2" charset="0"/>
              </a:rPr>
              <a:t>Parameter tuning</a:t>
            </a:r>
          </a:p>
          <a:p>
            <a:pPr marL="1028700" lvl="1" indent="-571500">
              <a:lnSpc>
                <a:spcPct val="150000"/>
              </a:lnSpc>
              <a:buFont typeface="Wingdings" pitchFamily="2" charset="2"/>
              <a:buChar char="§"/>
            </a:pPr>
            <a:r>
              <a:rPr lang="en-US" sz="3200" dirty="0">
                <a:latin typeface="Roboto" panose="02000000000000000000" pitchFamily="2" charset="0"/>
                <a:ea typeface="Roboto" panose="02000000000000000000" pitchFamily="2" charset="0"/>
              </a:rPr>
              <a:t>Class weights</a:t>
            </a:r>
          </a:p>
          <a:p>
            <a:pPr marL="1028700" lvl="1" indent="-571500">
              <a:lnSpc>
                <a:spcPct val="150000"/>
              </a:lnSpc>
              <a:buFont typeface="Wingdings" pitchFamily="2" charset="2"/>
              <a:buChar char="§"/>
            </a:pPr>
            <a:r>
              <a:rPr lang="en-US" sz="3200" dirty="0" err="1">
                <a:latin typeface="Roboto" panose="02000000000000000000" pitchFamily="2" charset="0"/>
                <a:ea typeface="Roboto" panose="02000000000000000000" pitchFamily="2" charset="0"/>
              </a:rPr>
              <a:t>GridSearchCV</a:t>
            </a:r>
            <a:endParaRPr lang="en-US" sz="3200" dirty="0">
              <a:latin typeface="Roboto" panose="02000000000000000000" pitchFamily="2" charset="0"/>
              <a:ea typeface="Roboto" panose="02000000000000000000" pitchFamily="2" charset="0"/>
            </a:endParaRPr>
          </a:p>
        </p:txBody>
      </p:sp>
      <p:sp>
        <p:nvSpPr>
          <p:cNvPr id="6" name="Rounded Rectangle 5">
            <a:extLst>
              <a:ext uri="{FF2B5EF4-FFF2-40B4-BE49-F238E27FC236}">
                <a16:creationId xmlns:a16="http://schemas.microsoft.com/office/drawing/2014/main" id="{EC731EEF-A4F9-6941-A6B2-B42F6D685620}"/>
              </a:ext>
            </a:extLst>
          </p:cNvPr>
          <p:cNvSpPr/>
          <p:nvPr/>
        </p:nvSpPr>
        <p:spPr>
          <a:xfrm>
            <a:off x="11861321" y="5181950"/>
            <a:ext cx="4191000" cy="1942622"/>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Pre-processor</a:t>
            </a:r>
          </a:p>
          <a:p>
            <a:pPr algn="ctr"/>
            <a:r>
              <a:rPr lang="en-US" sz="2400" dirty="0" err="1">
                <a:solidFill>
                  <a:srgbClr val="14100F"/>
                </a:solidFill>
                <a:latin typeface="Roboto" panose="02000000000000000000" pitchFamily="2" charset="0"/>
                <a:ea typeface="Roboto" panose="02000000000000000000" pitchFamily="2" charset="0"/>
              </a:rPr>
              <a:t>ColumnTransformer</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SimpleImputer</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MultiHotEncoder</a:t>
            </a:r>
            <a:endParaRPr lang="en-US" sz="2400" dirty="0">
              <a:solidFill>
                <a:srgbClr val="14100F"/>
              </a:solidFill>
              <a:latin typeface="Roboto" panose="02000000000000000000" pitchFamily="2" charset="0"/>
              <a:ea typeface="Roboto" panose="02000000000000000000" pitchFamily="2" charset="0"/>
            </a:endParaRPr>
          </a:p>
        </p:txBody>
      </p:sp>
      <p:sp>
        <p:nvSpPr>
          <p:cNvPr id="14" name="Rounded Rectangle 13">
            <a:extLst>
              <a:ext uri="{FF2B5EF4-FFF2-40B4-BE49-F238E27FC236}">
                <a16:creationId xmlns:a16="http://schemas.microsoft.com/office/drawing/2014/main" id="{677ACAD9-A3D9-7642-BAAC-971A5C4E779C}"/>
              </a:ext>
            </a:extLst>
          </p:cNvPr>
          <p:cNvSpPr/>
          <p:nvPr/>
        </p:nvSpPr>
        <p:spPr>
          <a:xfrm>
            <a:off x="11861321" y="7984801"/>
            <a:ext cx="4191000" cy="1583796"/>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Classifier</a:t>
            </a:r>
          </a:p>
          <a:p>
            <a:pPr algn="ctr"/>
            <a:r>
              <a:rPr lang="en-US" sz="2400" dirty="0" err="1">
                <a:solidFill>
                  <a:srgbClr val="14100F"/>
                </a:solidFill>
                <a:latin typeface="Roboto" panose="02000000000000000000" pitchFamily="2" charset="0"/>
                <a:ea typeface="Roboto" panose="02000000000000000000" pitchFamily="2" charset="0"/>
              </a:rPr>
              <a:t>RandomForest</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XGBoost</a:t>
            </a:r>
            <a:endParaRPr lang="en-US" sz="2400" dirty="0">
              <a:solidFill>
                <a:srgbClr val="14100F"/>
              </a:solidFill>
              <a:latin typeface="Roboto" panose="02000000000000000000" pitchFamily="2" charset="0"/>
              <a:ea typeface="Roboto" panose="02000000000000000000" pitchFamily="2" charset="0"/>
            </a:endParaRPr>
          </a:p>
        </p:txBody>
      </p:sp>
      <p:sp>
        <p:nvSpPr>
          <p:cNvPr id="15" name="Rounded Rectangle 14">
            <a:extLst>
              <a:ext uri="{FF2B5EF4-FFF2-40B4-BE49-F238E27FC236}">
                <a16:creationId xmlns:a16="http://schemas.microsoft.com/office/drawing/2014/main" id="{CF2FFCD0-7E26-444D-933E-C629A226DC85}"/>
              </a:ext>
            </a:extLst>
          </p:cNvPr>
          <p:cNvSpPr/>
          <p:nvPr/>
        </p:nvSpPr>
        <p:spPr>
          <a:xfrm>
            <a:off x="11861321" y="2802623"/>
            <a:ext cx="4191000" cy="1583796"/>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Cross Validator</a:t>
            </a:r>
          </a:p>
          <a:p>
            <a:pPr algn="ctr"/>
            <a:r>
              <a:rPr lang="en-US" sz="2400" dirty="0" err="1">
                <a:solidFill>
                  <a:srgbClr val="14100F"/>
                </a:solidFill>
                <a:latin typeface="Roboto" panose="02000000000000000000" pitchFamily="2" charset="0"/>
                <a:ea typeface="Roboto" panose="02000000000000000000" pitchFamily="2" charset="0"/>
              </a:rPr>
              <a:t>StratifiedKFold</a:t>
            </a:r>
            <a:endParaRPr lang="en-US" sz="2400" dirty="0">
              <a:solidFill>
                <a:srgbClr val="14100F"/>
              </a:solidFill>
              <a:latin typeface="Roboto" panose="02000000000000000000" pitchFamily="2" charset="0"/>
              <a:ea typeface="Roboto" panose="02000000000000000000" pitchFamily="2" charset="0"/>
            </a:endParaRPr>
          </a:p>
          <a:p>
            <a:pPr algn="ctr"/>
            <a:r>
              <a:rPr lang="en-US" sz="2400" dirty="0" err="1">
                <a:solidFill>
                  <a:srgbClr val="14100F"/>
                </a:solidFill>
                <a:latin typeface="Roboto" panose="02000000000000000000" pitchFamily="2" charset="0"/>
                <a:ea typeface="Roboto" panose="02000000000000000000" pitchFamily="2" charset="0"/>
              </a:rPr>
              <a:t>GridSearchCV</a:t>
            </a:r>
            <a:endParaRPr lang="en-US" sz="2400" dirty="0">
              <a:solidFill>
                <a:srgbClr val="14100F"/>
              </a:solidFill>
              <a:latin typeface="Roboto" panose="02000000000000000000" pitchFamily="2" charset="0"/>
              <a:ea typeface="Roboto" panose="02000000000000000000" pitchFamily="2" charset="0"/>
            </a:endParaRPr>
          </a:p>
        </p:txBody>
      </p:sp>
      <p:sp>
        <p:nvSpPr>
          <p:cNvPr id="16" name="Rounded Rectangle 15">
            <a:extLst>
              <a:ext uri="{FF2B5EF4-FFF2-40B4-BE49-F238E27FC236}">
                <a16:creationId xmlns:a16="http://schemas.microsoft.com/office/drawing/2014/main" id="{2B7A8758-92B7-B646-A136-57C020D7D7F6}"/>
              </a:ext>
            </a:extLst>
          </p:cNvPr>
          <p:cNvSpPr/>
          <p:nvPr/>
        </p:nvSpPr>
        <p:spPr>
          <a:xfrm>
            <a:off x="11861321" y="985449"/>
            <a:ext cx="4191000" cy="1186251"/>
          </a:xfrm>
          <a:prstGeom prst="roundRect">
            <a:avLst/>
          </a:prstGeom>
          <a:solidFill>
            <a:srgbClr val="F6F6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14100F"/>
                </a:solidFill>
                <a:latin typeface="Roboto" panose="02000000000000000000" pitchFamily="2" charset="0"/>
                <a:ea typeface="Roboto" panose="02000000000000000000" pitchFamily="2" charset="0"/>
              </a:rPr>
              <a:t>Train-Test Split</a:t>
            </a:r>
          </a:p>
          <a:p>
            <a:pPr algn="ctr"/>
            <a:r>
              <a:rPr lang="en-US" sz="2400" dirty="0" err="1">
                <a:solidFill>
                  <a:srgbClr val="14100F"/>
                </a:solidFill>
                <a:latin typeface="Roboto" panose="02000000000000000000" pitchFamily="2" charset="0"/>
                <a:ea typeface="Roboto" panose="02000000000000000000" pitchFamily="2" charset="0"/>
              </a:rPr>
              <a:t>StratifiedSplit</a:t>
            </a:r>
            <a:endParaRPr lang="en-US" sz="2400" dirty="0">
              <a:solidFill>
                <a:srgbClr val="14100F"/>
              </a:solidFill>
              <a:latin typeface="Roboto" panose="02000000000000000000" pitchFamily="2" charset="0"/>
              <a:ea typeface="Roboto" panose="02000000000000000000" pitchFamily="2" charset="0"/>
            </a:endParaRPr>
          </a:p>
        </p:txBody>
      </p:sp>
      <p:cxnSp>
        <p:nvCxnSpPr>
          <p:cNvPr id="12" name="Straight Arrow Connector 11">
            <a:extLst>
              <a:ext uri="{FF2B5EF4-FFF2-40B4-BE49-F238E27FC236}">
                <a16:creationId xmlns:a16="http://schemas.microsoft.com/office/drawing/2014/main" id="{3F186A1A-A742-864B-973C-401ADDAA32D3}"/>
              </a:ext>
            </a:extLst>
          </p:cNvPr>
          <p:cNvCxnSpPr>
            <a:stCxn id="16" idx="2"/>
            <a:endCxn id="15" idx="0"/>
          </p:cNvCxnSpPr>
          <p:nvPr/>
        </p:nvCxnSpPr>
        <p:spPr>
          <a:xfrm>
            <a:off x="13956821" y="2171700"/>
            <a:ext cx="0" cy="630923"/>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653EA1EB-FAFB-5E46-9FD5-01EF779D256B}"/>
              </a:ext>
            </a:extLst>
          </p:cNvPr>
          <p:cNvCxnSpPr>
            <a:cxnSpLocks/>
            <a:stCxn id="15" idx="2"/>
            <a:endCxn id="6" idx="0"/>
          </p:cNvCxnSpPr>
          <p:nvPr/>
        </p:nvCxnSpPr>
        <p:spPr>
          <a:xfrm>
            <a:off x="13956821" y="4386419"/>
            <a:ext cx="0" cy="795531"/>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2E2AFE03-E408-CC49-87F6-E0583D2B83A6}"/>
              </a:ext>
            </a:extLst>
          </p:cNvPr>
          <p:cNvCxnSpPr>
            <a:cxnSpLocks/>
            <a:stCxn id="6" idx="2"/>
            <a:endCxn id="14" idx="0"/>
          </p:cNvCxnSpPr>
          <p:nvPr/>
        </p:nvCxnSpPr>
        <p:spPr>
          <a:xfrm>
            <a:off x="13956821" y="7124572"/>
            <a:ext cx="0" cy="860229"/>
          </a:xfrm>
          <a:prstGeom prst="straightConnector1">
            <a:avLst/>
          </a:prstGeom>
          <a:ln w="38100">
            <a:solidFill>
              <a:srgbClr val="434343"/>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BCE701F0-5ACB-0941-8DC2-D99C435B3B04}"/>
              </a:ext>
            </a:extLst>
          </p:cNvPr>
          <p:cNvSpPr/>
          <p:nvPr/>
        </p:nvSpPr>
        <p:spPr>
          <a:xfrm>
            <a:off x="805499" y="2095112"/>
            <a:ext cx="7535875" cy="3810388"/>
          </a:xfrm>
          <a:prstGeom prst="rect">
            <a:avLst/>
          </a:prstGeom>
          <a:solidFill>
            <a:srgbClr val="F6F6F6">
              <a:alpha val="804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1158707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EDB57FA-6831-1040-86AC-30E889150ABB}"/>
              </a:ext>
            </a:extLst>
          </p:cNvPr>
          <p:cNvSpPr/>
          <p:nvPr/>
        </p:nvSpPr>
        <p:spPr>
          <a:xfrm>
            <a:off x="0" y="-22058"/>
            <a:ext cx="9144000" cy="10309058"/>
          </a:xfrm>
          <a:prstGeom prst="rect">
            <a:avLst/>
          </a:prstGeom>
          <a:solidFill>
            <a:srgbClr val="F6F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2"/>
          <p:cNvGrpSpPr/>
          <p:nvPr/>
        </p:nvGrpSpPr>
        <p:grpSpPr>
          <a:xfrm>
            <a:off x="1354278" y="1159818"/>
            <a:ext cx="15579442" cy="1409427"/>
            <a:chOff x="-1" y="-57150"/>
            <a:chExt cx="15378113" cy="1879235"/>
          </a:xfrm>
        </p:grpSpPr>
        <p:sp>
          <p:nvSpPr>
            <p:cNvPr id="23" name="TextBox 23"/>
            <p:cNvSpPr txBox="1"/>
            <p:nvPr/>
          </p:nvSpPr>
          <p:spPr>
            <a:xfrm>
              <a:off x="-1" y="1292025"/>
              <a:ext cx="15378112" cy="530060"/>
            </a:xfrm>
            <a:prstGeom prst="rect">
              <a:avLst/>
            </a:prstGeom>
          </p:spPr>
          <p:txBody>
            <a:bodyPr lIns="0" tIns="0" rIns="0" bIns="0" rtlCol="0" anchor="t">
              <a:spAutoFit/>
            </a:bodyPr>
            <a:lstStyle/>
            <a:p>
              <a:pPr marL="0" lvl="0" indent="0" algn="l">
                <a:lnSpc>
                  <a:spcPts val="3079"/>
                </a:lnSpc>
                <a:spcBef>
                  <a:spcPct val="0"/>
                </a:spcBef>
              </a:pPr>
              <a:endParaRPr lang="en-US" sz="2800" b="1" spc="43" dirty="0">
                <a:solidFill>
                  <a:srgbClr val="1654F0"/>
                </a:solidFill>
                <a:latin typeface="Roboto"/>
              </a:endParaRPr>
            </a:p>
          </p:txBody>
        </p:sp>
        <p:sp>
          <p:nvSpPr>
            <p:cNvPr id="24" name="TextBox 24"/>
            <p:cNvSpPr txBox="1"/>
            <p:nvPr/>
          </p:nvSpPr>
          <p:spPr>
            <a:xfrm>
              <a:off x="0" y="-57150"/>
              <a:ext cx="15378112" cy="1029970"/>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654F0"/>
                  </a:solidFill>
                  <a:latin typeface="Roboto Bold"/>
                </a:rPr>
                <a:t>Final Model</a:t>
              </a:r>
            </a:p>
          </p:txBody>
        </p:sp>
      </p:grpSp>
      <p:sp>
        <p:nvSpPr>
          <p:cNvPr id="10" name="TextBox 9">
            <a:extLst>
              <a:ext uri="{FF2B5EF4-FFF2-40B4-BE49-F238E27FC236}">
                <a16:creationId xmlns:a16="http://schemas.microsoft.com/office/drawing/2014/main" id="{FCD29BD8-3BF0-1346-B006-3F264ECA9253}"/>
              </a:ext>
            </a:extLst>
          </p:cNvPr>
          <p:cNvSpPr txBox="1"/>
          <p:nvPr/>
        </p:nvSpPr>
        <p:spPr>
          <a:xfrm>
            <a:off x="1352842" y="2157662"/>
            <a:ext cx="6571958" cy="6969519"/>
          </a:xfrm>
          <a:prstGeom prst="rect">
            <a:avLst/>
          </a:prstGeom>
          <a:noFill/>
        </p:spPr>
        <p:txBody>
          <a:bodyPr wrap="square" rtlCol="0">
            <a:normAutofit fontScale="92500" lnSpcReduction="10000"/>
          </a:bodyPr>
          <a:lstStyle/>
          <a:p>
            <a:pPr>
              <a:lnSpc>
                <a:spcPct val="150000"/>
              </a:lnSpc>
            </a:pPr>
            <a:r>
              <a:rPr lang="en-US" sz="2800" b="1" dirty="0">
                <a:latin typeface="Roboto" panose="02000000000000000000" pitchFamily="2" charset="0"/>
                <a:ea typeface="Roboto" panose="02000000000000000000" pitchFamily="2" charset="0"/>
              </a:rPr>
              <a:t>Classifier: </a:t>
            </a:r>
          </a:p>
          <a:p>
            <a:pPr>
              <a:lnSpc>
                <a:spcPct val="150000"/>
              </a:lnSpc>
            </a:pPr>
            <a:r>
              <a:rPr lang="en-US" sz="2800" dirty="0" err="1">
                <a:latin typeface="Roboto" panose="02000000000000000000" pitchFamily="2" charset="0"/>
                <a:ea typeface="Roboto" panose="02000000000000000000" pitchFamily="2" charset="0"/>
              </a:rPr>
              <a:t>XGBoost</a:t>
            </a:r>
            <a:r>
              <a:rPr lang="en-US" sz="2800" dirty="0">
                <a:latin typeface="Roboto" panose="02000000000000000000" pitchFamily="2" charset="0"/>
                <a:ea typeface="Roboto" panose="02000000000000000000" pitchFamily="2" charset="0"/>
              </a:rPr>
              <a:t>  </a:t>
            </a:r>
          </a:p>
          <a:p>
            <a:pPr>
              <a:lnSpc>
                <a:spcPct val="150000"/>
              </a:lnSpc>
            </a:pPr>
            <a:r>
              <a:rPr lang="en-US" sz="2800" dirty="0">
                <a:latin typeface="Roboto" panose="02000000000000000000" pitchFamily="2" charset="0"/>
                <a:ea typeface="Roboto" panose="02000000000000000000" pitchFamily="2" charset="0"/>
              </a:rPr>
              <a:t>500 estimators, class weight=10,</a:t>
            </a:r>
          </a:p>
          <a:p>
            <a:pPr>
              <a:lnSpc>
                <a:spcPct val="150000"/>
              </a:lnSpc>
            </a:pPr>
            <a:r>
              <a:rPr lang="en-US" sz="2800" dirty="0">
                <a:latin typeface="Roboto" panose="02000000000000000000" pitchFamily="2" charset="0"/>
                <a:ea typeface="Roboto" panose="02000000000000000000" pitchFamily="2" charset="0"/>
              </a:rPr>
              <a:t>evaluation metric=’</a:t>
            </a:r>
            <a:r>
              <a:rPr lang="en-US" sz="2800" dirty="0" err="1">
                <a:latin typeface="Roboto" panose="02000000000000000000" pitchFamily="2" charset="0"/>
                <a:ea typeface="Roboto" panose="02000000000000000000" pitchFamily="2" charset="0"/>
              </a:rPr>
              <a:t>auc</a:t>
            </a:r>
            <a:r>
              <a:rPr lang="en-US" sz="2800" dirty="0">
                <a:latin typeface="Roboto" panose="02000000000000000000" pitchFamily="2" charset="0"/>
                <a:ea typeface="Roboto" panose="02000000000000000000" pitchFamily="2" charset="0"/>
              </a:rPr>
              <a:t>’</a:t>
            </a:r>
          </a:p>
          <a:p>
            <a:pPr>
              <a:lnSpc>
                <a:spcPct val="150000"/>
              </a:lnSpc>
            </a:pPr>
            <a:r>
              <a:rPr lang="en-US" sz="2800" b="1" dirty="0">
                <a:latin typeface="Roboto" panose="02000000000000000000" pitchFamily="2" charset="0"/>
                <a:ea typeface="Roboto" panose="02000000000000000000" pitchFamily="2" charset="0"/>
              </a:rPr>
              <a:t>Features:</a:t>
            </a:r>
          </a:p>
          <a:p>
            <a:pPr>
              <a:lnSpc>
                <a:spcPct val="150000"/>
              </a:lnSpc>
            </a:pPr>
            <a:r>
              <a:rPr lang="en-US" sz="2800" dirty="0">
                <a:latin typeface="Roboto" panose="02000000000000000000" pitchFamily="2" charset="0"/>
                <a:ea typeface="Roboto" panose="02000000000000000000" pitchFamily="2" charset="0"/>
              </a:rPr>
              <a:t>Tags, Genres, Categories, Platforms,</a:t>
            </a:r>
          </a:p>
          <a:p>
            <a:pPr>
              <a:lnSpc>
                <a:spcPct val="150000"/>
              </a:lnSpc>
            </a:pPr>
            <a:r>
              <a:rPr lang="en-US" sz="2800" dirty="0">
                <a:latin typeface="Roboto" panose="02000000000000000000" pitchFamily="2" charset="0"/>
                <a:ea typeface="Roboto" panose="02000000000000000000" pitchFamily="2" charset="0"/>
              </a:rPr>
              <a:t>Historic Publisher Owners, Historic Publisher Hours, Supported Languages …</a:t>
            </a:r>
          </a:p>
          <a:p>
            <a:pPr>
              <a:lnSpc>
                <a:spcPct val="150000"/>
              </a:lnSpc>
            </a:pPr>
            <a:endParaRPr lang="en-US" sz="2800" dirty="0">
              <a:latin typeface="Roboto" panose="02000000000000000000" pitchFamily="2" charset="0"/>
              <a:ea typeface="Roboto" panose="02000000000000000000" pitchFamily="2" charset="0"/>
            </a:endParaRPr>
          </a:p>
          <a:p>
            <a:pPr>
              <a:lnSpc>
                <a:spcPct val="150000"/>
              </a:lnSpc>
            </a:pPr>
            <a:r>
              <a:rPr lang="en-US" sz="2800" b="1" dirty="0">
                <a:latin typeface="Roboto" panose="02000000000000000000" pitchFamily="2" charset="0"/>
                <a:ea typeface="Roboto" panose="02000000000000000000" pitchFamily="2" charset="0"/>
              </a:rPr>
              <a:t>Precision: </a:t>
            </a:r>
            <a:r>
              <a:rPr lang="en-AU" sz="2800" dirty="0"/>
              <a:t>0.400</a:t>
            </a:r>
            <a:endParaRPr lang="en-US" sz="2800" dirty="0">
              <a:latin typeface="Roboto" panose="02000000000000000000" pitchFamily="2" charset="0"/>
              <a:ea typeface="Roboto" panose="02000000000000000000" pitchFamily="2" charset="0"/>
            </a:endParaRPr>
          </a:p>
          <a:p>
            <a:pPr>
              <a:lnSpc>
                <a:spcPct val="150000"/>
              </a:lnSpc>
            </a:pPr>
            <a:r>
              <a:rPr lang="en-US" sz="2800" b="1" dirty="0">
                <a:latin typeface="Roboto" panose="02000000000000000000" pitchFamily="2" charset="0"/>
                <a:ea typeface="Roboto" panose="02000000000000000000" pitchFamily="2" charset="0"/>
              </a:rPr>
              <a:t>Recall: </a:t>
            </a:r>
            <a:r>
              <a:rPr lang="en-US" sz="2800" dirty="0">
                <a:latin typeface="Roboto" panose="02000000000000000000" pitchFamily="2" charset="0"/>
                <a:ea typeface="Roboto" panose="02000000000000000000" pitchFamily="2" charset="0"/>
              </a:rPr>
              <a:t>0.478</a:t>
            </a:r>
          </a:p>
          <a:p>
            <a:pPr>
              <a:lnSpc>
                <a:spcPct val="150000"/>
              </a:lnSpc>
            </a:pPr>
            <a:r>
              <a:rPr lang="en-US" sz="2800" b="1" dirty="0">
                <a:latin typeface="Roboto" panose="02000000000000000000" pitchFamily="2" charset="0"/>
                <a:ea typeface="Roboto" panose="02000000000000000000" pitchFamily="2" charset="0"/>
              </a:rPr>
              <a:t>F(0.6): </a:t>
            </a:r>
            <a:r>
              <a:rPr lang="en-US" sz="2800" dirty="0">
                <a:latin typeface="Roboto" panose="02000000000000000000" pitchFamily="2" charset="0"/>
                <a:ea typeface="Roboto" panose="02000000000000000000" pitchFamily="2" charset="0"/>
              </a:rPr>
              <a:t>0.436</a:t>
            </a:r>
          </a:p>
        </p:txBody>
      </p:sp>
      <p:pic>
        <p:nvPicPr>
          <p:cNvPr id="5" name="Graphic 4">
            <a:extLst>
              <a:ext uri="{FF2B5EF4-FFF2-40B4-BE49-F238E27FC236}">
                <a16:creationId xmlns:a16="http://schemas.microsoft.com/office/drawing/2014/main" id="{9A489C2A-F0A0-294B-93F7-70E1AA53D78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43998" y="571499"/>
            <a:ext cx="9144002" cy="9144002"/>
          </a:xfrm>
          <a:prstGeom prst="rect">
            <a:avLst/>
          </a:prstGeom>
        </p:spPr>
      </p:pic>
    </p:spTree>
    <p:extLst>
      <p:ext uri="{BB962C8B-B14F-4D97-AF65-F5344CB8AC3E}">
        <p14:creationId xmlns:p14="http://schemas.microsoft.com/office/powerpoint/2010/main" val="24379255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EDB57FA-6831-1040-86AC-30E889150ABB}"/>
              </a:ext>
            </a:extLst>
          </p:cNvPr>
          <p:cNvSpPr/>
          <p:nvPr/>
        </p:nvSpPr>
        <p:spPr>
          <a:xfrm>
            <a:off x="0" y="-22058"/>
            <a:ext cx="9144000" cy="10309058"/>
          </a:xfrm>
          <a:prstGeom prst="rect">
            <a:avLst/>
          </a:prstGeom>
          <a:solidFill>
            <a:srgbClr val="F6F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2"/>
          <p:cNvGrpSpPr/>
          <p:nvPr/>
        </p:nvGrpSpPr>
        <p:grpSpPr>
          <a:xfrm>
            <a:off x="1354278" y="1159818"/>
            <a:ext cx="15579442" cy="1409427"/>
            <a:chOff x="-1" y="-57150"/>
            <a:chExt cx="15378113" cy="1879235"/>
          </a:xfrm>
        </p:grpSpPr>
        <p:sp>
          <p:nvSpPr>
            <p:cNvPr id="23" name="TextBox 23"/>
            <p:cNvSpPr txBox="1"/>
            <p:nvPr/>
          </p:nvSpPr>
          <p:spPr>
            <a:xfrm>
              <a:off x="-1" y="1292025"/>
              <a:ext cx="15378112" cy="530060"/>
            </a:xfrm>
            <a:prstGeom prst="rect">
              <a:avLst/>
            </a:prstGeom>
          </p:spPr>
          <p:txBody>
            <a:bodyPr lIns="0" tIns="0" rIns="0" bIns="0" rtlCol="0" anchor="t">
              <a:spAutoFit/>
            </a:bodyPr>
            <a:lstStyle/>
            <a:p>
              <a:pPr marL="0" lvl="0" indent="0" algn="l">
                <a:lnSpc>
                  <a:spcPts val="3079"/>
                </a:lnSpc>
                <a:spcBef>
                  <a:spcPct val="0"/>
                </a:spcBef>
              </a:pPr>
              <a:endParaRPr lang="en-US" sz="2800" b="1" spc="43" dirty="0">
                <a:solidFill>
                  <a:srgbClr val="1654F0"/>
                </a:solidFill>
                <a:latin typeface="Roboto"/>
              </a:endParaRPr>
            </a:p>
          </p:txBody>
        </p:sp>
        <p:sp>
          <p:nvSpPr>
            <p:cNvPr id="24" name="TextBox 24"/>
            <p:cNvSpPr txBox="1"/>
            <p:nvPr/>
          </p:nvSpPr>
          <p:spPr>
            <a:xfrm>
              <a:off x="0" y="-57150"/>
              <a:ext cx="15378112" cy="1029970"/>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654F0"/>
                  </a:solidFill>
                  <a:latin typeface="Roboto Bold"/>
                </a:rPr>
                <a:t>Final Model</a:t>
              </a:r>
            </a:p>
          </p:txBody>
        </p:sp>
      </p:grpSp>
      <p:sp>
        <p:nvSpPr>
          <p:cNvPr id="10" name="TextBox 9">
            <a:extLst>
              <a:ext uri="{FF2B5EF4-FFF2-40B4-BE49-F238E27FC236}">
                <a16:creationId xmlns:a16="http://schemas.microsoft.com/office/drawing/2014/main" id="{FCD29BD8-3BF0-1346-B006-3F264ECA9253}"/>
              </a:ext>
            </a:extLst>
          </p:cNvPr>
          <p:cNvSpPr txBox="1"/>
          <p:nvPr/>
        </p:nvSpPr>
        <p:spPr>
          <a:xfrm>
            <a:off x="1352842" y="2157662"/>
            <a:ext cx="6571958" cy="6969519"/>
          </a:xfrm>
          <a:prstGeom prst="rect">
            <a:avLst/>
          </a:prstGeom>
          <a:noFill/>
        </p:spPr>
        <p:txBody>
          <a:bodyPr wrap="square" rtlCol="0">
            <a:normAutofit fontScale="92500" lnSpcReduction="10000"/>
          </a:bodyPr>
          <a:lstStyle/>
          <a:p>
            <a:pPr>
              <a:lnSpc>
                <a:spcPct val="150000"/>
              </a:lnSpc>
            </a:pPr>
            <a:r>
              <a:rPr lang="en-US" sz="2800" b="1" dirty="0">
                <a:latin typeface="Roboto" panose="02000000000000000000" pitchFamily="2" charset="0"/>
                <a:ea typeface="Roboto" panose="02000000000000000000" pitchFamily="2" charset="0"/>
              </a:rPr>
              <a:t>Classifier: </a:t>
            </a:r>
          </a:p>
          <a:p>
            <a:pPr>
              <a:lnSpc>
                <a:spcPct val="150000"/>
              </a:lnSpc>
            </a:pPr>
            <a:r>
              <a:rPr lang="en-US" sz="2800" dirty="0" err="1">
                <a:latin typeface="Roboto" panose="02000000000000000000" pitchFamily="2" charset="0"/>
                <a:ea typeface="Roboto" panose="02000000000000000000" pitchFamily="2" charset="0"/>
              </a:rPr>
              <a:t>XGBoost</a:t>
            </a:r>
            <a:r>
              <a:rPr lang="en-US" sz="2800" dirty="0">
                <a:latin typeface="Roboto" panose="02000000000000000000" pitchFamily="2" charset="0"/>
                <a:ea typeface="Roboto" panose="02000000000000000000" pitchFamily="2" charset="0"/>
              </a:rPr>
              <a:t>  </a:t>
            </a:r>
          </a:p>
          <a:p>
            <a:pPr>
              <a:lnSpc>
                <a:spcPct val="150000"/>
              </a:lnSpc>
            </a:pPr>
            <a:r>
              <a:rPr lang="en-US" sz="2800" dirty="0">
                <a:latin typeface="Roboto" panose="02000000000000000000" pitchFamily="2" charset="0"/>
                <a:ea typeface="Roboto" panose="02000000000000000000" pitchFamily="2" charset="0"/>
              </a:rPr>
              <a:t>500 estimators, class weight=10,</a:t>
            </a:r>
          </a:p>
          <a:p>
            <a:pPr>
              <a:lnSpc>
                <a:spcPct val="150000"/>
              </a:lnSpc>
            </a:pPr>
            <a:r>
              <a:rPr lang="en-US" sz="2800" dirty="0">
                <a:latin typeface="Roboto" panose="02000000000000000000" pitchFamily="2" charset="0"/>
                <a:ea typeface="Roboto" panose="02000000000000000000" pitchFamily="2" charset="0"/>
              </a:rPr>
              <a:t>evaluation metric=’</a:t>
            </a:r>
            <a:r>
              <a:rPr lang="en-US" sz="2800" dirty="0" err="1">
                <a:latin typeface="Roboto" panose="02000000000000000000" pitchFamily="2" charset="0"/>
                <a:ea typeface="Roboto" panose="02000000000000000000" pitchFamily="2" charset="0"/>
              </a:rPr>
              <a:t>auc</a:t>
            </a:r>
            <a:r>
              <a:rPr lang="en-US" sz="2800" dirty="0">
                <a:latin typeface="Roboto" panose="02000000000000000000" pitchFamily="2" charset="0"/>
                <a:ea typeface="Roboto" panose="02000000000000000000" pitchFamily="2" charset="0"/>
              </a:rPr>
              <a:t>’</a:t>
            </a:r>
          </a:p>
          <a:p>
            <a:pPr>
              <a:lnSpc>
                <a:spcPct val="150000"/>
              </a:lnSpc>
            </a:pPr>
            <a:r>
              <a:rPr lang="en-US" sz="2800" b="1" dirty="0">
                <a:latin typeface="Roboto" panose="02000000000000000000" pitchFamily="2" charset="0"/>
                <a:ea typeface="Roboto" panose="02000000000000000000" pitchFamily="2" charset="0"/>
              </a:rPr>
              <a:t>Features:</a:t>
            </a:r>
          </a:p>
          <a:p>
            <a:pPr>
              <a:lnSpc>
                <a:spcPct val="150000"/>
              </a:lnSpc>
            </a:pPr>
            <a:r>
              <a:rPr lang="en-US" sz="2800" dirty="0">
                <a:latin typeface="Roboto" panose="02000000000000000000" pitchFamily="2" charset="0"/>
                <a:ea typeface="Roboto" panose="02000000000000000000" pitchFamily="2" charset="0"/>
              </a:rPr>
              <a:t>Tags, Genres, Categories, Platforms,</a:t>
            </a:r>
          </a:p>
          <a:p>
            <a:pPr>
              <a:lnSpc>
                <a:spcPct val="150000"/>
              </a:lnSpc>
            </a:pPr>
            <a:r>
              <a:rPr lang="en-US" sz="2800" dirty="0">
                <a:latin typeface="Roboto" panose="02000000000000000000" pitchFamily="2" charset="0"/>
                <a:ea typeface="Roboto" panose="02000000000000000000" pitchFamily="2" charset="0"/>
              </a:rPr>
              <a:t>Historic Publisher Owners, Historic Publisher Hours, Supported Languages …</a:t>
            </a:r>
          </a:p>
          <a:p>
            <a:pPr>
              <a:lnSpc>
                <a:spcPct val="150000"/>
              </a:lnSpc>
            </a:pPr>
            <a:endParaRPr lang="en-US" sz="2800" dirty="0">
              <a:latin typeface="Roboto" panose="02000000000000000000" pitchFamily="2" charset="0"/>
              <a:ea typeface="Roboto" panose="02000000000000000000" pitchFamily="2" charset="0"/>
            </a:endParaRPr>
          </a:p>
          <a:p>
            <a:pPr>
              <a:lnSpc>
                <a:spcPct val="150000"/>
              </a:lnSpc>
            </a:pPr>
            <a:r>
              <a:rPr lang="en-US" sz="2800" b="1" dirty="0">
                <a:latin typeface="Roboto" panose="02000000000000000000" pitchFamily="2" charset="0"/>
                <a:ea typeface="Roboto" panose="02000000000000000000" pitchFamily="2" charset="0"/>
              </a:rPr>
              <a:t>Precision: </a:t>
            </a:r>
            <a:r>
              <a:rPr lang="en-AU" sz="2800" dirty="0"/>
              <a:t>0.400</a:t>
            </a:r>
            <a:endParaRPr lang="en-US" sz="2800" dirty="0">
              <a:latin typeface="Roboto" panose="02000000000000000000" pitchFamily="2" charset="0"/>
              <a:ea typeface="Roboto" panose="02000000000000000000" pitchFamily="2" charset="0"/>
            </a:endParaRPr>
          </a:p>
          <a:p>
            <a:pPr>
              <a:lnSpc>
                <a:spcPct val="150000"/>
              </a:lnSpc>
            </a:pPr>
            <a:r>
              <a:rPr lang="en-US" sz="2800" b="1" dirty="0">
                <a:latin typeface="Roboto" panose="02000000000000000000" pitchFamily="2" charset="0"/>
                <a:ea typeface="Roboto" panose="02000000000000000000" pitchFamily="2" charset="0"/>
              </a:rPr>
              <a:t>Recall: </a:t>
            </a:r>
            <a:r>
              <a:rPr lang="en-US" sz="2800" dirty="0">
                <a:latin typeface="Roboto" panose="02000000000000000000" pitchFamily="2" charset="0"/>
                <a:ea typeface="Roboto" panose="02000000000000000000" pitchFamily="2" charset="0"/>
              </a:rPr>
              <a:t>0.478</a:t>
            </a:r>
          </a:p>
          <a:p>
            <a:pPr>
              <a:lnSpc>
                <a:spcPct val="150000"/>
              </a:lnSpc>
            </a:pPr>
            <a:r>
              <a:rPr lang="en-US" sz="2800" b="1" dirty="0">
                <a:latin typeface="Roboto" panose="02000000000000000000" pitchFamily="2" charset="0"/>
                <a:ea typeface="Roboto" panose="02000000000000000000" pitchFamily="2" charset="0"/>
              </a:rPr>
              <a:t>F(0.6): </a:t>
            </a:r>
            <a:r>
              <a:rPr lang="en-US" sz="2800" dirty="0">
                <a:latin typeface="Roboto" panose="02000000000000000000" pitchFamily="2" charset="0"/>
                <a:ea typeface="Roboto" panose="02000000000000000000" pitchFamily="2" charset="0"/>
              </a:rPr>
              <a:t>0.436</a:t>
            </a:r>
          </a:p>
        </p:txBody>
      </p:sp>
      <p:pic>
        <p:nvPicPr>
          <p:cNvPr id="3" name="Graphic 2">
            <a:extLst>
              <a:ext uri="{FF2B5EF4-FFF2-40B4-BE49-F238E27FC236}">
                <a16:creationId xmlns:a16="http://schemas.microsoft.com/office/drawing/2014/main" id="{1637712D-CE9D-5047-A99E-AB32B14E6D79}"/>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44000" y="571499"/>
            <a:ext cx="9144002" cy="9144002"/>
          </a:xfrm>
          <a:prstGeom prst="rect">
            <a:avLst/>
          </a:prstGeom>
        </p:spPr>
      </p:pic>
    </p:spTree>
    <p:extLst>
      <p:ext uri="{BB962C8B-B14F-4D97-AF65-F5344CB8AC3E}">
        <p14:creationId xmlns:p14="http://schemas.microsoft.com/office/powerpoint/2010/main" val="19479211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6F6F8"/>
        </a:solidFill>
        <a:effectLst/>
      </p:bgPr>
    </p:bg>
    <p:spTree>
      <p:nvGrpSpPr>
        <p:cNvPr id="1" name=""/>
        <p:cNvGrpSpPr/>
        <p:nvPr/>
      </p:nvGrpSpPr>
      <p:grpSpPr>
        <a:xfrm>
          <a:off x="0" y="0"/>
          <a:ext cx="0" cy="0"/>
          <a:chOff x="0" y="0"/>
          <a:chExt cx="0" cy="0"/>
        </a:xfrm>
      </p:grpSpPr>
      <p:grpSp>
        <p:nvGrpSpPr>
          <p:cNvPr id="22" name="Group 22"/>
          <p:cNvGrpSpPr/>
          <p:nvPr/>
        </p:nvGrpSpPr>
        <p:grpSpPr>
          <a:xfrm>
            <a:off x="1354278" y="1159818"/>
            <a:ext cx="15579442" cy="1409427"/>
            <a:chOff x="-1" y="-57150"/>
            <a:chExt cx="15378113" cy="1879235"/>
          </a:xfrm>
        </p:grpSpPr>
        <p:sp>
          <p:nvSpPr>
            <p:cNvPr id="23" name="TextBox 23"/>
            <p:cNvSpPr txBox="1"/>
            <p:nvPr/>
          </p:nvSpPr>
          <p:spPr>
            <a:xfrm>
              <a:off x="-1" y="1292025"/>
              <a:ext cx="15378112" cy="530060"/>
            </a:xfrm>
            <a:prstGeom prst="rect">
              <a:avLst/>
            </a:prstGeom>
          </p:spPr>
          <p:txBody>
            <a:bodyPr lIns="0" tIns="0" rIns="0" bIns="0" rtlCol="0" anchor="t">
              <a:spAutoFit/>
            </a:bodyPr>
            <a:lstStyle/>
            <a:p>
              <a:pPr marL="0" lvl="0" indent="0" algn="l">
                <a:lnSpc>
                  <a:spcPts val="3079"/>
                </a:lnSpc>
                <a:spcBef>
                  <a:spcPct val="0"/>
                </a:spcBef>
              </a:pPr>
              <a:endParaRPr lang="en-US" sz="2800" b="1" spc="43" dirty="0">
                <a:solidFill>
                  <a:srgbClr val="1654F0"/>
                </a:solidFill>
                <a:latin typeface="Roboto"/>
              </a:endParaRPr>
            </a:p>
          </p:txBody>
        </p:sp>
        <p:sp>
          <p:nvSpPr>
            <p:cNvPr id="24" name="TextBox 24"/>
            <p:cNvSpPr txBox="1"/>
            <p:nvPr/>
          </p:nvSpPr>
          <p:spPr>
            <a:xfrm>
              <a:off x="0" y="-57150"/>
              <a:ext cx="15378112" cy="1029970"/>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4100F"/>
                  </a:solidFill>
                  <a:latin typeface="Roboto Bold"/>
                </a:rPr>
                <a:t>Conclusions and </a:t>
              </a:r>
              <a:r>
                <a:rPr lang="en-US" sz="4800" spc="-48" dirty="0">
                  <a:solidFill>
                    <a:srgbClr val="1654F0"/>
                  </a:solidFill>
                  <a:latin typeface="Roboto Bold"/>
                </a:rPr>
                <a:t>Future Work</a:t>
              </a:r>
            </a:p>
          </p:txBody>
        </p:sp>
      </p:grpSp>
      <p:sp>
        <p:nvSpPr>
          <p:cNvPr id="32" name="TextBox 31">
            <a:extLst>
              <a:ext uri="{FF2B5EF4-FFF2-40B4-BE49-F238E27FC236}">
                <a16:creationId xmlns:a16="http://schemas.microsoft.com/office/drawing/2014/main" id="{67607B10-A458-D94B-9C18-42E6BB29012C}"/>
              </a:ext>
            </a:extLst>
          </p:cNvPr>
          <p:cNvSpPr txBox="1"/>
          <p:nvPr/>
        </p:nvSpPr>
        <p:spPr>
          <a:xfrm>
            <a:off x="1354278" y="3314700"/>
            <a:ext cx="14038122" cy="5858014"/>
          </a:xfrm>
          <a:prstGeom prst="rect">
            <a:avLst/>
          </a:prstGeom>
          <a:noFill/>
        </p:spPr>
        <p:txBody>
          <a:bodyPr wrap="square" rtlCol="0">
            <a:spAutoFit/>
          </a:bodyPr>
          <a:lstStyle/>
          <a:p>
            <a:pPr marL="457200" indent="-457200">
              <a:lnSpc>
                <a:spcPct val="200000"/>
              </a:lnSpc>
              <a:buFont typeface="Wingdings" pitchFamily="2" charset="2"/>
              <a:buChar char="§"/>
            </a:pPr>
            <a:r>
              <a:rPr lang="en-US" sz="3200" b="1" dirty="0">
                <a:latin typeface="Roboto" panose="02000000000000000000" pitchFamily="2" charset="0"/>
                <a:ea typeface="Roboto" panose="02000000000000000000" pitchFamily="2" charset="0"/>
              </a:rPr>
              <a:t>There is potential for a classification model to select games</a:t>
            </a:r>
          </a:p>
          <a:p>
            <a:pPr marL="457200" indent="-457200">
              <a:lnSpc>
                <a:spcPct val="200000"/>
              </a:lnSpc>
              <a:buFont typeface="Wingdings" pitchFamily="2" charset="2"/>
              <a:buChar char="§"/>
            </a:pPr>
            <a:r>
              <a:rPr lang="en-US" sz="3200" b="1" dirty="0">
                <a:latin typeface="Roboto" panose="02000000000000000000" pitchFamily="2" charset="0"/>
                <a:ea typeface="Roboto" panose="02000000000000000000" pitchFamily="2" charset="0"/>
              </a:rPr>
              <a:t>The limiting factor in this exploration was the data available</a:t>
            </a:r>
          </a:p>
          <a:p>
            <a:pPr marL="457200" indent="-457200">
              <a:lnSpc>
                <a:spcPct val="200000"/>
              </a:lnSpc>
              <a:buFont typeface="Wingdings" pitchFamily="2" charset="2"/>
              <a:buChar char="§"/>
            </a:pPr>
            <a:endParaRPr lang="en-US" sz="3200" b="1" dirty="0">
              <a:latin typeface="Roboto" panose="02000000000000000000" pitchFamily="2" charset="0"/>
              <a:ea typeface="Roboto" panose="02000000000000000000" pitchFamily="2" charset="0"/>
            </a:endParaRPr>
          </a:p>
          <a:p>
            <a:pPr marL="457200" indent="-457200">
              <a:lnSpc>
                <a:spcPct val="200000"/>
              </a:lnSpc>
              <a:buFont typeface="Wingdings" pitchFamily="2" charset="2"/>
              <a:buChar char="§"/>
            </a:pPr>
            <a:r>
              <a:rPr lang="en-US" sz="3200" b="1" dirty="0">
                <a:solidFill>
                  <a:srgbClr val="1654F0"/>
                </a:solidFill>
                <a:latin typeface="Roboto" panose="02000000000000000000" pitchFamily="2" charset="0"/>
                <a:ea typeface="Roboto" panose="02000000000000000000" pitchFamily="2" charset="0"/>
              </a:rPr>
              <a:t>Collect time-series data </a:t>
            </a:r>
          </a:p>
          <a:p>
            <a:pPr marL="457200" indent="-457200">
              <a:lnSpc>
                <a:spcPct val="200000"/>
              </a:lnSpc>
              <a:buFont typeface="Wingdings" pitchFamily="2" charset="2"/>
              <a:buChar char="§"/>
            </a:pPr>
            <a:r>
              <a:rPr lang="en-US" sz="3200" b="1" dirty="0">
                <a:solidFill>
                  <a:srgbClr val="1654F0"/>
                </a:solidFill>
                <a:latin typeface="Roboto" panose="02000000000000000000" pitchFamily="2" charset="0"/>
                <a:ea typeface="Roboto" panose="02000000000000000000" pitchFamily="2" charset="0"/>
              </a:rPr>
              <a:t>Explore other datasets/ data sources</a:t>
            </a:r>
          </a:p>
          <a:p>
            <a:pPr marL="457200" indent="-457200">
              <a:lnSpc>
                <a:spcPct val="200000"/>
              </a:lnSpc>
              <a:buFont typeface="Wingdings" pitchFamily="2" charset="2"/>
              <a:buChar char="§"/>
            </a:pPr>
            <a:endParaRPr lang="en-US" sz="3200" b="1" dirty="0">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6463218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1654F0"/>
        </a:solidFill>
        <a:effectLst/>
      </p:bgPr>
    </p:bg>
    <p:spTree>
      <p:nvGrpSpPr>
        <p:cNvPr id="1" name=""/>
        <p:cNvGrpSpPr/>
        <p:nvPr/>
      </p:nvGrpSpPr>
      <p:grpSpPr>
        <a:xfrm>
          <a:off x="0" y="0"/>
          <a:ext cx="0" cy="0"/>
          <a:chOff x="0" y="0"/>
          <a:chExt cx="0" cy="0"/>
        </a:xfrm>
      </p:grpSpPr>
      <p:pic>
        <p:nvPicPr>
          <p:cNvPr id="3074" name="Picture 2" descr="Get Companion for Fortnite - Microsoft Store en-GB">
            <a:extLst>
              <a:ext uri="{FF2B5EF4-FFF2-40B4-BE49-F238E27FC236}">
                <a16:creationId xmlns:a16="http://schemas.microsoft.com/office/drawing/2014/main" id="{18133753-ECB7-0745-8C19-4E6BD11A16B8}"/>
              </a:ext>
            </a:extLst>
          </p:cNvPr>
          <p:cNvPicPr>
            <a:picLocks noChangeAspect="1" noChangeArrowheads="1"/>
          </p:cNvPicPr>
          <p:nvPr/>
        </p:nvPicPr>
        <p:blipFill>
          <a:blip r:embed="rId3">
            <a:alphaModFix amt="15000"/>
            <a:extLst>
              <a:ext uri="{28A0092B-C50C-407E-A947-70E740481C1C}">
                <a14:useLocalDpi xmlns:a14="http://schemas.microsoft.com/office/drawing/2010/main" val="0"/>
              </a:ext>
            </a:extLst>
          </a:blip>
          <a:srcRect/>
          <a:stretch>
            <a:fillRect/>
          </a:stretch>
        </p:blipFill>
        <p:spPr bwMode="auto">
          <a:xfrm>
            <a:off x="0" y="0"/>
            <a:ext cx="182880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2"/>
          <p:cNvSpPr txBox="1"/>
          <p:nvPr/>
        </p:nvSpPr>
        <p:spPr>
          <a:xfrm>
            <a:off x="2670756" y="3906202"/>
            <a:ext cx="12946487" cy="2331720"/>
          </a:xfrm>
          <a:prstGeom prst="rect">
            <a:avLst/>
          </a:prstGeom>
        </p:spPr>
        <p:txBody>
          <a:bodyPr lIns="0" tIns="0" rIns="0" bIns="0" rtlCol="0" anchor="t">
            <a:spAutoFit/>
          </a:bodyPr>
          <a:lstStyle/>
          <a:p>
            <a:pPr algn="ctr">
              <a:lnSpc>
                <a:spcPts val="18720"/>
              </a:lnSpc>
            </a:pPr>
            <a:r>
              <a:rPr lang="en-US" sz="14400">
                <a:solidFill>
                  <a:srgbClr val="FFFFFF"/>
                </a:solidFill>
                <a:latin typeface="Roboto Bold"/>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pic Games Store Update">
            <a:extLst>
              <a:ext uri="{FF2B5EF4-FFF2-40B4-BE49-F238E27FC236}">
                <a16:creationId xmlns:a16="http://schemas.microsoft.com/office/drawing/2014/main" id="{9A74C939-A4B0-3241-91DD-05D93F0E17AE}"/>
              </a:ext>
            </a:extLst>
          </p:cNvPr>
          <p:cNvPicPr>
            <a:picLocks noChangeAspect="1" noChangeArrowheads="1"/>
          </p:cNvPicPr>
          <p:nvPr/>
        </p:nvPicPr>
        <p:blipFill rotWithShape="1">
          <a:blip r:embed="rId3">
            <a:alphaModFix/>
            <a:extLst>
              <a:ext uri="{28A0092B-C50C-407E-A947-70E740481C1C}">
                <a14:useLocalDpi xmlns:a14="http://schemas.microsoft.com/office/drawing/2010/main" val="0"/>
              </a:ext>
            </a:extLst>
          </a:blip>
          <a:srcRect l="62309" b="12580"/>
          <a:stretch/>
        </p:blipFill>
        <p:spPr bwMode="auto">
          <a:xfrm>
            <a:off x="11395202" y="-1"/>
            <a:ext cx="6892798" cy="8992795"/>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4970AA28-DC3D-F740-8FE6-95CDAA4E5AF5}"/>
              </a:ext>
            </a:extLst>
          </p:cNvPr>
          <p:cNvSpPr/>
          <p:nvPr/>
        </p:nvSpPr>
        <p:spPr>
          <a:xfrm>
            <a:off x="11395202" y="0"/>
            <a:ext cx="6892798" cy="8870247"/>
          </a:xfrm>
          <a:prstGeom prst="rect">
            <a:avLst/>
          </a:prstGeom>
          <a:solidFill>
            <a:srgbClr val="14100F">
              <a:alpha val="7516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utoShape 3"/>
          <p:cNvSpPr/>
          <p:nvPr/>
        </p:nvSpPr>
        <p:spPr>
          <a:xfrm>
            <a:off x="0" y="8870247"/>
            <a:ext cx="18288000" cy="1416753"/>
          </a:xfrm>
          <a:prstGeom prst="rect">
            <a:avLst/>
          </a:prstGeom>
          <a:solidFill>
            <a:srgbClr val="1754F1"/>
          </a:solidFill>
        </p:spPr>
      </p:sp>
      <p:grpSp>
        <p:nvGrpSpPr>
          <p:cNvPr id="4" name="Group 4"/>
          <p:cNvGrpSpPr/>
          <p:nvPr/>
        </p:nvGrpSpPr>
        <p:grpSpPr>
          <a:xfrm>
            <a:off x="1028700" y="1555509"/>
            <a:ext cx="9630990" cy="5707122"/>
            <a:chOff x="0" y="-19050"/>
            <a:chExt cx="12841320" cy="7609495"/>
          </a:xfrm>
        </p:grpSpPr>
        <p:sp>
          <p:nvSpPr>
            <p:cNvPr id="5" name="TextBox 5"/>
            <p:cNvSpPr txBox="1"/>
            <p:nvPr/>
          </p:nvSpPr>
          <p:spPr>
            <a:xfrm>
              <a:off x="0" y="1217019"/>
              <a:ext cx="12841320" cy="4225925"/>
            </a:xfrm>
            <a:prstGeom prst="rect">
              <a:avLst/>
            </a:prstGeom>
          </p:spPr>
          <p:txBody>
            <a:bodyPr lIns="0" tIns="0" rIns="0" bIns="0" rtlCol="0" anchor="t">
              <a:normAutofit fontScale="92500"/>
            </a:bodyPr>
            <a:lstStyle/>
            <a:p>
              <a:pPr>
                <a:lnSpc>
                  <a:spcPts val="12480"/>
                </a:lnSpc>
              </a:pPr>
              <a:r>
                <a:rPr lang="en-US" sz="10400" spc="-208" dirty="0">
                  <a:solidFill>
                    <a:srgbClr val="14110F"/>
                  </a:solidFill>
                  <a:latin typeface="Roboto Bold"/>
                </a:rPr>
                <a:t>Exclusive Games Selection Model</a:t>
              </a:r>
            </a:p>
          </p:txBody>
        </p:sp>
        <p:sp>
          <p:nvSpPr>
            <p:cNvPr id="6" name="TextBox 6"/>
            <p:cNvSpPr txBox="1"/>
            <p:nvPr/>
          </p:nvSpPr>
          <p:spPr>
            <a:xfrm>
              <a:off x="0" y="-19050"/>
              <a:ext cx="8866808" cy="666750"/>
            </a:xfrm>
            <a:prstGeom prst="rect">
              <a:avLst/>
            </a:prstGeom>
          </p:spPr>
          <p:txBody>
            <a:bodyPr lIns="0" tIns="0" rIns="0" bIns="0" rtlCol="0" anchor="t">
              <a:spAutoFit/>
            </a:bodyPr>
            <a:lstStyle/>
            <a:p>
              <a:pPr>
                <a:lnSpc>
                  <a:spcPts val="3840"/>
                </a:lnSpc>
              </a:pPr>
              <a:r>
                <a:rPr lang="en-US" sz="3200" dirty="0">
                  <a:solidFill>
                    <a:srgbClr val="1754F1"/>
                  </a:solidFill>
                  <a:latin typeface="Roboto Bold"/>
                </a:rPr>
                <a:t>Epic Games Store</a:t>
              </a:r>
            </a:p>
          </p:txBody>
        </p:sp>
        <p:sp>
          <p:nvSpPr>
            <p:cNvPr id="7" name="TextBox 7"/>
            <p:cNvSpPr txBox="1"/>
            <p:nvPr/>
          </p:nvSpPr>
          <p:spPr>
            <a:xfrm>
              <a:off x="0" y="6124018"/>
              <a:ext cx="12418675" cy="1466427"/>
            </a:xfrm>
            <a:prstGeom prst="rect">
              <a:avLst/>
            </a:prstGeom>
          </p:spPr>
          <p:txBody>
            <a:bodyPr lIns="0" tIns="0" rIns="0" bIns="0" rtlCol="0" anchor="t">
              <a:normAutofit/>
            </a:bodyPr>
            <a:lstStyle/>
            <a:p>
              <a:pPr>
                <a:lnSpc>
                  <a:spcPts val="4480"/>
                </a:lnSpc>
              </a:pPr>
              <a:endParaRPr lang="en-US" sz="3199" dirty="0">
                <a:solidFill>
                  <a:srgbClr val="14110F"/>
                </a:solidFill>
                <a:latin typeface="Roboto"/>
              </a:endParaRPr>
            </a:p>
          </p:txBody>
        </p:sp>
      </p:grpSp>
    </p:spTree>
    <p:extLst>
      <p:ext uri="{BB962C8B-B14F-4D97-AF65-F5344CB8AC3E}">
        <p14:creationId xmlns:p14="http://schemas.microsoft.com/office/powerpoint/2010/main" val="7273895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754F1"/>
        </a:solidFill>
        <a:effectLst/>
      </p:bgPr>
    </p:bg>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53F98C5F-1B9B-2E4B-AE3F-8F74149F65A3}"/>
              </a:ext>
            </a:extLst>
          </p:cNvPr>
          <p:cNvPicPr>
            <a:picLocks noChangeAspect="1" noChangeArrowheads="1"/>
          </p:cNvPicPr>
          <p:nvPr/>
        </p:nvPicPr>
        <p:blipFill>
          <a:blip r:embed="rId3">
            <a:alphaModFix amt="15000"/>
            <a:extLst>
              <a:ext uri="{28A0092B-C50C-407E-A947-70E740481C1C}">
                <a14:useLocalDpi xmlns:a14="http://schemas.microsoft.com/office/drawing/2010/main" val="0"/>
              </a:ext>
            </a:extLst>
          </a:blip>
          <a:srcRect/>
          <a:stretch>
            <a:fillRect/>
          </a:stretch>
        </p:blipFill>
        <p:spPr bwMode="auto">
          <a:xfrm>
            <a:off x="0" y="0"/>
            <a:ext cx="18288000" cy="10287000"/>
          </a:xfrm>
          <a:prstGeom prst="rect">
            <a:avLst/>
          </a:prstGeom>
          <a:noFill/>
          <a:extLst>
            <a:ext uri="{909E8E84-426E-40DD-AFC4-6F175D3DCCD1}">
              <a14:hiddenFill xmlns:a14="http://schemas.microsoft.com/office/drawing/2010/main">
                <a:solidFill>
                  <a:srgbClr val="FFFFFF"/>
                </a:solidFill>
              </a14:hiddenFill>
            </a:ext>
          </a:extLst>
        </p:spPr>
      </p:pic>
      <p:sp>
        <p:nvSpPr>
          <p:cNvPr id="5" name="AutoShape 5"/>
          <p:cNvSpPr/>
          <p:nvPr/>
        </p:nvSpPr>
        <p:spPr>
          <a:xfrm>
            <a:off x="0" y="8870247"/>
            <a:ext cx="18288000" cy="1416753"/>
          </a:xfrm>
          <a:prstGeom prst="rect">
            <a:avLst/>
          </a:prstGeom>
          <a:solidFill>
            <a:srgbClr val="14110F"/>
          </a:solidFill>
        </p:spPr>
      </p:sp>
      <p:grpSp>
        <p:nvGrpSpPr>
          <p:cNvPr id="2" name="Group 2"/>
          <p:cNvGrpSpPr/>
          <p:nvPr/>
        </p:nvGrpSpPr>
        <p:grpSpPr>
          <a:xfrm>
            <a:off x="1672644" y="2276730"/>
            <a:ext cx="12946487" cy="4935577"/>
            <a:chOff x="0" y="0"/>
            <a:chExt cx="17261983" cy="6580770"/>
          </a:xfrm>
        </p:grpSpPr>
        <p:sp>
          <p:nvSpPr>
            <p:cNvPr id="3" name="TextBox 3"/>
            <p:cNvSpPr txBox="1"/>
            <p:nvPr/>
          </p:nvSpPr>
          <p:spPr>
            <a:xfrm>
              <a:off x="0" y="-114300"/>
              <a:ext cx="12408225" cy="764540"/>
            </a:xfrm>
            <a:prstGeom prst="rect">
              <a:avLst/>
            </a:prstGeom>
          </p:spPr>
          <p:txBody>
            <a:bodyPr lIns="0" tIns="0" rIns="0" bIns="0" rtlCol="0" anchor="t">
              <a:spAutoFit/>
            </a:bodyPr>
            <a:lstStyle/>
            <a:p>
              <a:pPr marL="0" lvl="0" indent="0">
                <a:lnSpc>
                  <a:spcPts val="4800"/>
                </a:lnSpc>
                <a:spcBef>
                  <a:spcPct val="0"/>
                </a:spcBef>
              </a:pPr>
              <a:r>
                <a:rPr lang="en-US" sz="3200" u="none" spc="64" dirty="0">
                  <a:solidFill>
                    <a:srgbClr val="FFFFFF"/>
                  </a:solidFill>
                  <a:latin typeface="Roboto Bold"/>
                </a:rPr>
                <a:t>Motivation</a:t>
              </a:r>
            </a:p>
          </p:txBody>
        </p:sp>
        <p:sp>
          <p:nvSpPr>
            <p:cNvPr id="4" name="TextBox 4"/>
            <p:cNvSpPr txBox="1"/>
            <p:nvPr/>
          </p:nvSpPr>
          <p:spPr>
            <a:xfrm>
              <a:off x="0" y="1372711"/>
              <a:ext cx="17261983" cy="5208058"/>
            </a:xfrm>
            <a:prstGeom prst="rect">
              <a:avLst/>
            </a:prstGeom>
          </p:spPr>
          <p:txBody>
            <a:bodyPr lIns="0" tIns="0" rIns="0" bIns="0" rtlCol="0" anchor="t">
              <a:normAutofit/>
            </a:bodyPr>
            <a:lstStyle/>
            <a:p>
              <a:pPr>
                <a:lnSpc>
                  <a:spcPts val="10400"/>
                </a:lnSpc>
              </a:pPr>
              <a:r>
                <a:rPr lang="en-US" sz="8000" dirty="0">
                  <a:solidFill>
                    <a:srgbClr val="FFFFFF"/>
                  </a:solidFill>
                  <a:latin typeface="Roboto Bold"/>
                </a:rPr>
                <a:t>Aggressive Pursuit is Unsustainable</a:t>
              </a: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4" name="TextBox 24"/>
          <p:cNvSpPr txBox="1"/>
          <p:nvPr/>
        </p:nvSpPr>
        <p:spPr>
          <a:xfrm>
            <a:off x="1354279" y="1159819"/>
            <a:ext cx="15579441" cy="772478"/>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4110F"/>
                </a:solidFill>
                <a:latin typeface="Roboto Bold"/>
              </a:rPr>
              <a:t>Methodology</a:t>
            </a:r>
          </a:p>
        </p:txBody>
      </p:sp>
      <p:grpSp>
        <p:nvGrpSpPr>
          <p:cNvPr id="9" name="Group 8">
            <a:extLst>
              <a:ext uri="{FF2B5EF4-FFF2-40B4-BE49-F238E27FC236}">
                <a16:creationId xmlns:a16="http://schemas.microsoft.com/office/drawing/2014/main" id="{073B736A-DC3D-5248-BD39-3738E05D3A2C}"/>
              </a:ext>
            </a:extLst>
          </p:cNvPr>
          <p:cNvGrpSpPr/>
          <p:nvPr/>
        </p:nvGrpSpPr>
        <p:grpSpPr>
          <a:xfrm>
            <a:off x="1354281" y="3761984"/>
            <a:ext cx="4589321" cy="3680940"/>
            <a:chOff x="1300673" y="2713000"/>
            <a:chExt cx="4589321" cy="3680940"/>
          </a:xfrm>
        </p:grpSpPr>
        <p:sp>
          <p:nvSpPr>
            <p:cNvPr id="45" name="Rounded Rectangle 44">
              <a:extLst>
                <a:ext uri="{FF2B5EF4-FFF2-40B4-BE49-F238E27FC236}">
                  <a16:creationId xmlns:a16="http://schemas.microsoft.com/office/drawing/2014/main" id="{C553FF13-F613-7141-9B6E-C7855960BD51}"/>
                </a:ext>
              </a:extLst>
            </p:cNvPr>
            <p:cNvSpPr/>
            <p:nvPr/>
          </p:nvSpPr>
          <p:spPr>
            <a:xfrm>
              <a:off x="1300673" y="2713000"/>
              <a:ext cx="4589321" cy="3680940"/>
            </a:xfrm>
            <a:prstGeom prst="roundRect">
              <a:avLst>
                <a:gd name="adj" fmla="val 957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33B717A3-5967-1449-B9EB-40FED60B42A4}"/>
                </a:ext>
              </a:extLst>
            </p:cNvPr>
            <p:cNvSpPr txBox="1"/>
            <p:nvPr/>
          </p:nvSpPr>
          <p:spPr>
            <a:xfrm>
              <a:off x="1747936" y="2949500"/>
              <a:ext cx="3802006" cy="523220"/>
            </a:xfrm>
            <a:prstGeom prst="rect">
              <a:avLst/>
            </a:prstGeom>
            <a:noFill/>
          </p:spPr>
          <p:txBody>
            <a:bodyPr wrap="square" rtlCol="0">
              <a:spAutoFit/>
            </a:bodyPr>
            <a:lstStyle/>
            <a:p>
              <a:pPr algn="ctr"/>
              <a:r>
                <a:rPr lang="en-US" sz="2800" b="1" dirty="0">
                  <a:latin typeface="Roboto" panose="02000000000000000000" pitchFamily="2" charset="0"/>
                  <a:ea typeface="Roboto" panose="02000000000000000000" pitchFamily="2" charset="0"/>
                </a:rPr>
                <a:t>Data Ingestion</a:t>
              </a:r>
            </a:p>
          </p:txBody>
        </p:sp>
        <p:sp>
          <p:nvSpPr>
            <p:cNvPr id="48" name="TextBox 47">
              <a:extLst>
                <a:ext uri="{FF2B5EF4-FFF2-40B4-BE49-F238E27FC236}">
                  <a16:creationId xmlns:a16="http://schemas.microsoft.com/office/drawing/2014/main" id="{6B61AC04-7069-A74D-AF5D-44306C7B4E5F}"/>
                </a:ext>
              </a:extLst>
            </p:cNvPr>
            <p:cNvSpPr txBox="1"/>
            <p:nvPr/>
          </p:nvSpPr>
          <p:spPr>
            <a:xfrm>
              <a:off x="1694331" y="3945720"/>
              <a:ext cx="3802006" cy="1690206"/>
            </a:xfrm>
            <a:prstGeom prst="rect">
              <a:avLst/>
            </a:prstGeom>
            <a:noFill/>
          </p:spPr>
          <p:txBody>
            <a:bodyPr wrap="square" rtlCol="0">
              <a:spAutoFit/>
            </a:bodyPr>
            <a:lstStyle/>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Steam Store API</a:t>
              </a:r>
            </a:p>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Steam Spy API</a:t>
              </a:r>
            </a:p>
          </p:txBody>
        </p:sp>
      </p:grpSp>
    </p:spTree>
    <p:extLst>
      <p:ext uri="{BB962C8B-B14F-4D97-AF65-F5344CB8AC3E}">
        <p14:creationId xmlns:p14="http://schemas.microsoft.com/office/powerpoint/2010/main" val="22683392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6F6F8"/>
        </a:solidFill>
        <a:effectLst/>
      </p:bgPr>
    </p:bg>
    <p:spTree>
      <p:nvGrpSpPr>
        <p:cNvPr id="1" name=""/>
        <p:cNvGrpSpPr/>
        <p:nvPr/>
      </p:nvGrpSpPr>
      <p:grpSpPr>
        <a:xfrm>
          <a:off x="0" y="0"/>
          <a:ext cx="0" cy="0"/>
          <a:chOff x="0" y="0"/>
          <a:chExt cx="0" cy="0"/>
        </a:xfrm>
      </p:grpSpPr>
      <p:grpSp>
        <p:nvGrpSpPr>
          <p:cNvPr id="22" name="Group 22"/>
          <p:cNvGrpSpPr/>
          <p:nvPr/>
        </p:nvGrpSpPr>
        <p:grpSpPr>
          <a:xfrm>
            <a:off x="1354278" y="1159818"/>
            <a:ext cx="15579442" cy="1409427"/>
            <a:chOff x="-1" y="-57150"/>
            <a:chExt cx="15378113" cy="1879235"/>
          </a:xfrm>
        </p:grpSpPr>
        <p:sp>
          <p:nvSpPr>
            <p:cNvPr id="23" name="TextBox 23"/>
            <p:cNvSpPr txBox="1"/>
            <p:nvPr/>
          </p:nvSpPr>
          <p:spPr>
            <a:xfrm>
              <a:off x="-1" y="1292025"/>
              <a:ext cx="15378112" cy="530060"/>
            </a:xfrm>
            <a:prstGeom prst="rect">
              <a:avLst/>
            </a:prstGeom>
          </p:spPr>
          <p:txBody>
            <a:bodyPr lIns="0" tIns="0" rIns="0" bIns="0" rtlCol="0" anchor="t">
              <a:spAutoFit/>
            </a:bodyPr>
            <a:lstStyle/>
            <a:p>
              <a:pPr marL="0" lvl="0" indent="0" algn="l">
                <a:lnSpc>
                  <a:spcPts val="3079"/>
                </a:lnSpc>
                <a:spcBef>
                  <a:spcPct val="0"/>
                </a:spcBef>
              </a:pPr>
              <a:endParaRPr lang="en-US" sz="2800" b="1" spc="43" dirty="0">
                <a:solidFill>
                  <a:srgbClr val="1654F0"/>
                </a:solidFill>
                <a:latin typeface="Roboto"/>
              </a:endParaRPr>
            </a:p>
          </p:txBody>
        </p:sp>
        <p:sp>
          <p:nvSpPr>
            <p:cNvPr id="24" name="TextBox 24"/>
            <p:cNvSpPr txBox="1"/>
            <p:nvPr/>
          </p:nvSpPr>
          <p:spPr>
            <a:xfrm>
              <a:off x="0" y="-57150"/>
              <a:ext cx="15378112" cy="1029970"/>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654F0"/>
                  </a:solidFill>
                  <a:latin typeface="Roboto Bold"/>
                </a:rPr>
                <a:t>Data</a:t>
              </a:r>
            </a:p>
          </p:txBody>
        </p:sp>
      </p:grpSp>
      <p:sp>
        <p:nvSpPr>
          <p:cNvPr id="32" name="TextBox 31">
            <a:extLst>
              <a:ext uri="{FF2B5EF4-FFF2-40B4-BE49-F238E27FC236}">
                <a16:creationId xmlns:a16="http://schemas.microsoft.com/office/drawing/2014/main" id="{67607B10-A458-D94B-9C18-42E6BB29012C}"/>
              </a:ext>
            </a:extLst>
          </p:cNvPr>
          <p:cNvSpPr txBox="1"/>
          <p:nvPr/>
        </p:nvSpPr>
        <p:spPr>
          <a:xfrm>
            <a:off x="1354278" y="3314700"/>
            <a:ext cx="14038122" cy="3252172"/>
          </a:xfrm>
          <a:prstGeom prst="rect">
            <a:avLst/>
          </a:prstGeom>
          <a:noFill/>
        </p:spPr>
        <p:txBody>
          <a:bodyPr wrap="square" rtlCol="0">
            <a:spAutoFit/>
          </a:bodyPr>
          <a:lstStyle/>
          <a:p>
            <a:pPr>
              <a:lnSpc>
                <a:spcPct val="150000"/>
              </a:lnSpc>
            </a:pPr>
            <a:r>
              <a:rPr lang="en-US" sz="2800" b="1" dirty="0">
                <a:latin typeface="Roboto" panose="02000000000000000000" pitchFamily="2" charset="0"/>
                <a:ea typeface="Roboto" panose="02000000000000000000" pitchFamily="2" charset="0"/>
              </a:rPr>
              <a:t>Target Variable: </a:t>
            </a:r>
          </a:p>
          <a:p>
            <a:pPr>
              <a:lnSpc>
                <a:spcPct val="150000"/>
              </a:lnSpc>
            </a:pPr>
            <a:r>
              <a:rPr lang="en-US" sz="2800" dirty="0">
                <a:latin typeface="Roboto" panose="02000000000000000000" pitchFamily="2" charset="0"/>
                <a:ea typeface="Roboto" panose="02000000000000000000" pitchFamily="2" charset="0"/>
              </a:rPr>
              <a:t>Games played for &gt;= 1 hour a day per player, for everyday the game has been available.</a:t>
            </a:r>
          </a:p>
          <a:p>
            <a:pPr>
              <a:lnSpc>
                <a:spcPct val="150000"/>
              </a:lnSpc>
            </a:pPr>
            <a:r>
              <a:rPr lang="en-US" sz="2800" dirty="0">
                <a:latin typeface="Roboto" panose="02000000000000000000" pitchFamily="2" charset="0"/>
                <a:ea typeface="Roboto" panose="02000000000000000000" pitchFamily="2" charset="0"/>
              </a:rPr>
              <a:t>~1000 positive, 40000 negative </a:t>
            </a:r>
          </a:p>
          <a:p>
            <a:pPr>
              <a:lnSpc>
                <a:spcPct val="150000"/>
              </a:lnSpc>
            </a:pPr>
            <a:endParaRPr lang="en-US" sz="2800" dirty="0">
              <a:latin typeface="Roboto" panose="02000000000000000000" pitchFamily="2" charset="0"/>
              <a:ea typeface="Roboto" panose="02000000000000000000" pitchFamily="2" charset="0"/>
            </a:endParaRPr>
          </a:p>
          <a:p>
            <a:pPr>
              <a:lnSpc>
                <a:spcPct val="150000"/>
              </a:lnSpc>
            </a:pPr>
            <a:r>
              <a:rPr lang="en-US" sz="2800" b="1" dirty="0">
                <a:latin typeface="Roboto" panose="02000000000000000000" pitchFamily="2" charset="0"/>
                <a:ea typeface="Roboto" panose="02000000000000000000" pitchFamily="2" charset="0"/>
              </a:rPr>
              <a:t>29 Feature Variables</a:t>
            </a:r>
          </a:p>
        </p:txBody>
      </p:sp>
    </p:spTree>
    <p:extLst>
      <p:ext uri="{BB962C8B-B14F-4D97-AF65-F5344CB8AC3E}">
        <p14:creationId xmlns:p14="http://schemas.microsoft.com/office/powerpoint/2010/main" val="29454222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4" name="TextBox 24"/>
          <p:cNvSpPr txBox="1"/>
          <p:nvPr/>
        </p:nvSpPr>
        <p:spPr>
          <a:xfrm>
            <a:off x="1354279" y="1159819"/>
            <a:ext cx="15579441" cy="772478"/>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4110F"/>
                </a:solidFill>
                <a:latin typeface="Roboto Bold"/>
              </a:rPr>
              <a:t>Methodology</a:t>
            </a:r>
          </a:p>
        </p:txBody>
      </p:sp>
      <p:grpSp>
        <p:nvGrpSpPr>
          <p:cNvPr id="9" name="Group 8">
            <a:extLst>
              <a:ext uri="{FF2B5EF4-FFF2-40B4-BE49-F238E27FC236}">
                <a16:creationId xmlns:a16="http://schemas.microsoft.com/office/drawing/2014/main" id="{073B736A-DC3D-5248-BD39-3738E05D3A2C}"/>
              </a:ext>
            </a:extLst>
          </p:cNvPr>
          <p:cNvGrpSpPr/>
          <p:nvPr/>
        </p:nvGrpSpPr>
        <p:grpSpPr>
          <a:xfrm>
            <a:off x="1354281" y="3761984"/>
            <a:ext cx="4589321" cy="3680940"/>
            <a:chOff x="1300673" y="2713000"/>
            <a:chExt cx="4589321" cy="3680940"/>
          </a:xfrm>
        </p:grpSpPr>
        <p:sp>
          <p:nvSpPr>
            <p:cNvPr id="45" name="Rounded Rectangle 44">
              <a:extLst>
                <a:ext uri="{FF2B5EF4-FFF2-40B4-BE49-F238E27FC236}">
                  <a16:creationId xmlns:a16="http://schemas.microsoft.com/office/drawing/2014/main" id="{C553FF13-F613-7141-9B6E-C7855960BD51}"/>
                </a:ext>
              </a:extLst>
            </p:cNvPr>
            <p:cNvSpPr/>
            <p:nvPr/>
          </p:nvSpPr>
          <p:spPr>
            <a:xfrm>
              <a:off x="1300673" y="2713000"/>
              <a:ext cx="4589321" cy="3680940"/>
            </a:xfrm>
            <a:prstGeom prst="roundRect">
              <a:avLst>
                <a:gd name="adj" fmla="val 957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33B717A3-5967-1449-B9EB-40FED60B42A4}"/>
                </a:ext>
              </a:extLst>
            </p:cNvPr>
            <p:cNvSpPr txBox="1"/>
            <p:nvPr/>
          </p:nvSpPr>
          <p:spPr>
            <a:xfrm>
              <a:off x="1747936" y="2949500"/>
              <a:ext cx="3802006" cy="523220"/>
            </a:xfrm>
            <a:prstGeom prst="rect">
              <a:avLst/>
            </a:prstGeom>
            <a:noFill/>
          </p:spPr>
          <p:txBody>
            <a:bodyPr wrap="square" rtlCol="0">
              <a:spAutoFit/>
            </a:bodyPr>
            <a:lstStyle/>
            <a:p>
              <a:pPr algn="ctr"/>
              <a:r>
                <a:rPr lang="en-US" sz="2800" b="1" dirty="0">
                  <a:latin typeface="Roboto" panose="02000000000000000000" pitchFamily="2" charset="0"/>
                  <a:ea typeface="Roboto" panose="02000000000000000000" pitchFamily="2" charset="0"/>
                </a:rPr>
                <a:t>Data Ingestion</a:t>
              </a:r>
            </a:p>
          </p:txBody>
        </p:sp>
        <p:sp>
          <p:nvSpPr>
            <p:cNvPr id="48" name="TextBox 47">
              <a:extLst>
                <a:ext uri="{FF2B5EF4-FFF2-40B4-BE49-F238E27FC236}">
                  <a16:creationId xmlns:a16="http://schemas.microsoft.com/office/drawing/2014/main" id="{6B61AC04-7069-A74D-AF5D-44306C7B4E5F}"/>
                </a:ext>
              </a:extLst>
            </p:cNvPr>
            <p:cNvSpPr txBox="1"/>
            <p:nvPr/>
          </p:nvSpPr>
          <p:spPr>
            <a:xfrm>
              <a:off x="1694331" y="3945720"/>
              <a:ext cx="3802006" cy="1690206"/>
            </a:xfrm>
            <a:prstGeom prst="rect">
              <a:avLst/>
            </a:prstGeom>
            <a:noFill/>
          </p:spPr>
          <p:txBody>
            <a:bodyPr wrap="square" rtlCol="0">
              <a:spAutoFit/>
            </a:bodyPr>
            <a:lstStyle/>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Steam Store API</a:t>
              </a:r>
            </a:p>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Steam Spy API</a:t>
              </a:r>
            </a:p>
          </p:txBody>
        </p:sp>
      </p:grpSp>
      <p:grpSp>
        <p:nvGrpSpPr>
          <p:cNvPr id="53" name="Group 52">
            <a:extLst>
              <a:ext uri="{FF2B5EF4-FFF2-40B4-BE49-F238E27FC236}">
                <a16:creationId xmlns:a16="http://schemas.microsoft.com/office/drawing/2014/main" id="{2E997FE2-56BF-F848-BB0E-D3D68B2166C2}"/>
              </a:ext>
            </a:extLst>
          </p:cNvPr>
          <p:cNvGrpSpPr/>
          <p:nvPr/>
        </p:nvGrpSpPr>
        <p:grpSpPr>
          <a:xfrm>
            <a:off x="6849340" y="3761984"/>
            <a:ext cx="4589321" cy="3680940"/>
            <a:chOff x="1300673" y="2713000"/>
            <a:chExt cx="4589321" cy="3680940"/>
          </a:xfrm>
        </p:grpSpPr>
        <p:sp>
          <p:nvSpPr>
            <p:cNvPr id="55" name="Rounded Rectangle 54">
              <a:extLst>
                <a:ext uri="{FF2B5EF4-FFF2-40B4-BE49-F238E27FC236}">
                  <a16:creationId xmlns:a16="http://schemas.microsoft.com/office/drawing/2014/main" id="{A58ED7D8-77AD-3D41-B303-0843C3ED65A2}"/>
                </a:ext>
              </a:extLst>
            </p:cNvPr>
            <p:cNvSpPr/>
            <p:nvPr/>
          </p:nvSpPr>
          <p:spPr>
            <a:xfrm>
              <a:off x="1300673" y="2713000"/>
              <a:ext cx="4589321" cy="3680940"/>
            </a:xfrm>
            <a:prstGeom prst="roundRect">
              <a:avLst>
                <a:gd name="adj" fmla="val 957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Box 57">
              <a:extLst>
                <a:ext uri="{FF2B5EF4-FFF2-40B4-BE49-F238E27FC236}">
                  <a16:creationId xmlns:a16="http://schemas.microsoft.com/office/drawing/2014/main" id="{A39D2469-6DD1-C14B-8F07-99E9825058CE}"/>
                </a:ext>
              </a:extLst>
            </p:cNvPr>
            <p:cNvSpPr txBox="1"/>
            <p:nvPr/>
          </p:nvSpPr>
          <p:spPr>
            <a:xfrm>
              <a:off x="1747936" y="2949500"/>
              <a:ext cx="3802006" cy="523220"/>
            </a:xfrm>
            <a:prstGeom prst="rect">
              <a:avLst/>
            </a:prstGeom>
            <a:noFill/>
          </p:spPr>
          <p:txBody>
            <a:bodyPr wrap="square" rtlCol="0">
              <a:spAutoFit/>
            </a:bodyPr>
            <a:lstStyle/>
            <a:p>
              <a:pPr algn="ctr"/>
              <a:r>
                <a:rPr lang="en-US" sz="2800" b="1" dirty="0">
                  <a:latin typeface="Roboto" panose="02000000000000000000" pitchFamily="2" charset="0"/>
                  <a:ea typeface="Roboto" panose="02000000000000000000" pitchFamily="2" charset="0"/>
                </a:rPr>
                <a:t>Data Cleaning</a:t>
              </a:r>
            </a:p>
          </p:txBody>
        </p:sp>
        <p:sp>
          <p:nvSpPr>
            <p:cNvPr id="59" name="TextBox 58">
              <a:extLst>
                <a:ext uri="{FF2B5EF4-FFF2-40B4-BE49-F238E27FC236}">
                  <a16:creationId xmlns:a16="http://schemas.microsoft.com/office/drawing/2014/main" id="{CAC99C01-92F8-7D4E-9F11-6FE68CD56C5B}"/>
                </a:ext>
              </a:extLst>
            </p:cNvPr>
            <p:cNvSpPr txBox="1"/>
            <p:nvPr/>
          </p:nvSpPr>
          <p:spPr>
            <a:xfrm>
              <a:off x="1694331" y="3945720"/>
              <a:ext cx="3802006" cy="1690206"/>
            </a:xfrm>
            <a:prstGeom prst="rect">
              <a:avLst/>
            </a:prstGeom>
            <a:noFill/>
          </p:spPr>
          <p:txBody>
            <a:bodyPr wrap="square" rtlCol="0">
              <a:spAutoFit/>
            </a:bodyPr>
            <a:lstStyle/>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EDA</a:t>
              </a:r>
            </a:p>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Remove Anomalies</a:t>
              </a:r>
            </a:p>
          </p:txBody>
        </p:sp>
      </p:grpSp>
      <p:sp>
        <p:nvSpPr>
          <p:cNvPr id="2" name="Rectangle 1">
            <a:extLst>
              <a:ext uri="{FF2B5EF4-FFF2-40B4-BE49-F238E27FC236}">
                <a16:creationId xmlns:a16="http://schemas.microsoft.com/office/drawing/2014/main" id="{0BA2C370-03A7-A346-AB31-287FBF9C0B6C}"/>
              </a:ext>
            </a:extLst>
          </p:cNvPr>
          <p:cNvSpPr/>
          <p:nvPr/>
        </p:nvSpPr>
        <p:spPr>
          <a:xfrm>
            <a:off x="838201" y="3390900"/>
            <a:ext cx="5486400" cy="4495800"/>
          </a:xfrm>
          <a:prstGeom prst="rect">
            <a:avLst/>
          </a:prstGeom>
          <a:solidFill>
            <a:srgbClr val="F6F6F6">
              <a:alpha val="7004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362099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6F6F6"/>
        </a:solidFill>
        <a:effectLst/>
      </p:bgPr>
    </p:bg>
    <p:spTree>
      <p:nvGrpSpPr>
        <p:cNvPr id="1" name=""/>
        <p:cNvGrpSpPr/>
        <p:nvPr/>
      </p:nvGrpSpPr>
      <p:grpSpPr>
        <a:xfrm>
          <a:off x="0" y="0"/>
          <a:ext cx="0" cy="0"/>
          <a:chOff x="0" y="0"/>
          <a:chExt cx="0" cy="0"/>
        </a:xfrm>
      </p:grpSpPr>
      <p:sp>
        <p:nvSpPr>
          <p:cNvPr id="24" name="TextBox 24"/>
          <p:cNvSpPr txBox="1"/>
          <p:nvPr/>
        </p:nvSpPr>
        <p:spPr>
          <a:xfrm>
            <a:off x="1354279" y="1159819"/>
            <a:ext cx="15579441" cy="772478"/>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4110F"/>
                </a:solidFill>
                <a:latin typeface="Roboto Bold"/>
              </a:rPr>
              <a:t>Methodology</a:t>
            </a:r>
          </a:p>
        </p:txBody>
      </p:sp>
      <p:grpSp>
        <p:nvGrpSpPr>
          <p:cNvPr id="9" name="Group 8">
            <a:extLst>
              <a:ext uri="{FF2B5EF4-FFF2-40B4-BE49-F238E27FC236}">
                <a16:creationId xmlns:a16="http://schemas.microsoft.com/office/drawing/2014/main" id="{073B736A-DC3D-5248-BD39-3738E05D3A2C}"/>
              </a:ext>
            </a:extLst>
          </p:cNvPr>
          <p:cNvGrpSpPr/>
          <p:nvPr/>
        </p:nvGrpSpPr>
        <p:grpSpPr>
          <a:xfrm>
            <a:off x="1354281" y="3761984"/>
            <a:ext cx="4589321" cy="3680940"/>
            <a:chOff x="1300673" y="2713000"/>
            <a:chExt cx="4589321" cy="3680940"/>
          </a:xfrm>
        </p:grpSpPr>
        <p:sp>
          <p:nvSpPr>
            <p:cNvPr id="45" name="Rounded Rectangle 44">
              <a:extLst>
                <a:ext uri="{FF2B5EF4-FFF2-40B4-BE49-F238E27FC236}">
                  <a16:creationId xmlns:a16="http://schemas.microsoft.com/office/drawing/2014/main" id="{C553FF13-F613-7141-9B6E-C7855960BD51}"/>
                </a:ext>
              </a:extLst>
            </p:cNvPr>
            <p:cNvSpPr/>
            <p:nvPr/>
          </p:nvSpPr>
          <p:spPr>
            <a:xfrm>
              <a:off x="1300673" y="2713000"/>
              <a:ext cx="4589321" cy="3680940"/>
            </a:xfrm>
            <a:prstGeom prst="roundRect">
              <a:avLst>
                <a:gd name="adj" fmla="val 957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extBox 5">
              <a:extLst>
                <a:ext uri="{FF2B5EF4-FFF2-40B4-BE49-F238E27FC236}">
                  <a16:creationId xmlns:a16="http://schemas.microsoft.com/office/drawing/2014/main" id="{33B717A3-5967-1449-B9EB-40FED60B42A4}"/>
                </a:ext>
              </a:extLst>
            </p:cNvPr>
            <p:cNvSpPr txBox="1"/>
            <p:nvPr/>
          </p:nvSpPr>
          <p:spPr>
            <a:xfrm>
              <a:off x="1747936" y="2949500"/>
              <a:ext cx="3802006" cy="523220"/>
            </a:xfrm>
            <a:prstGeom prst="rect">
              <a:avLst/>
            </a:prstGeom>
            <a:noFill/>
          </p:spPr>
          <p:txBody>
            <a:bodyPr wrap="square" rtlCol="0">
              <a:spAutoFit/>
            </a:bodyPr>
            <a:lstStyle/>
            <a:p>
              <a:pPr algn="ctr"/>
              <a:r>
                <a:rPr lang="en-US" sz="2800" b="1" dirty="0">
                  <a:latin typeface="Roboto" panose="02000000000000000000" pitchFamily="2" charset="0"/>
                  <a:ea typeface="Roboto" panose="02000000000000000000" pitchFamily="2" charset="0"/>
                </a:rPr>
                <a:t>Data Ingestion</a:t>
              </a:r>
            </a:p>
          </p:txBody>
        </p:sp>
        <p:sp>
          <p:nvSpPr>
            <p:cNvPr id="48" name="TextBox 47">
              <a:extLst>
                <a:ext uri="{FF2B5EF4-FFF2-40B4-BE49-F238E27FC236}">
                  <a16:creationId xmlns:a16="http://schemas.microsoft.com/office/drawing/2014/main" id="{6B61AC04-7069-A74D-AF5D-44306C7B4E5F}"/>
                </a:ext>
              </a:extLst>
            </p:cNvPr>
            <p:cNvSpPr txBox="1"/>
            <p:nvPr/>
          </p:nvSpPr>
          <p:spPr>
            <a:xfrm>
              <a:off x="1694331" y="3945720"/>
              <a:ext cx="3802006" cy="1690206"/>
            </a:xfrm>
            <a:prstGeom prst="rect">
              <a:avLst/>
            </a:prstGeom>
            <a:noFill/>
          </p:spPr>
          <p:txBody>
            <a:bodyPr wrap="square" rtlCol="0">
              <a:spAutoFit/>
            </a:bodyPr>
            <a:lstStyle/>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Steam Store API</a:t>
              </a:r>
            </a:p>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Steam Spy API</a:t>
              </a:r>
            </a:p>
          </p:txBody>
        </p:sp>
      </p:grpSp>
      <p:grpSp>
        <p:nvGrpSpPr>
          <p:cNvPr id="49" name="Group 48">
            <a:extLst>
              <a:ext uri="{FF2B5EF4-FFF2-40B4-BE49-F238E27FC236}">
                <a16:creationId xmlns:a16="http://schemas.microsoft.com/office/drawing/2014/main" id="{2F61E75B-EB03-0D44-BF0A-34187156331A}"/>
              </a:ext>
            </a:extLst>
          </p:cNvPr>
          <p:cNvGrpSpPr/>
          <p:nvPr/>
        </p:nvGrpSpPr>
        <p:grpSpPr>
          <a:xfrm>
            <a:off x="12344399" y="3761984"/>
            <a:ext cx="4589321" cy="3680940"/>
            <a:chOff x="1300673" y="2713000"/>
            <a:chExt cx="4589321" cy="3680940"/>
          </a:xfrm>
        </p:grpSpPr>
        <p:sp>
          <p:nvSpPr>
            <p:cNvPr id="50" name="Rounded Rectangle 49">
              <a:extLst>
                <a:ext uri="{FF2B5EF4-FFF2-40B4-BE49-F238E27FC236}">
                  <a16:creationId xmlns:a16="http://schemas.microsoft.com/office/drawing/2014/main" id="{0D243C49-A02A-E04C-95D4-388363AAA651}"/>
                </a:ext>
              </a:extLst>
            </p:cNvPr>
            <p:cNvSpPr/>
            <p:nvPr/>
          </p:nvSpPr>
          <p:spPr>
            <a:xfrm>
              <a:off x="1300673" y="2713000"/>
              <a:ext cx="4589321" cy="3680940"/>
            </a:xfrm>
            <a:prstGeom prst="roundRect">
              <a:avLst>
                <a:gd name="adj" fmla="val 957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TextBox 50">
              <a:extLst>
                <a:ext uri="{FF2B5EF4-FFF2-40B4-BE49-F238E27FC236}">
                  <a16:creationId xmlns:a16="http://schemas.microsoft.com/office/drawing/2014/main" id="{B815757F-C94D-4840-9FF8-9F04488514DF}"/>
                </a:ext>
              </a:extLst>
            </p:cNvPr>
            <p:cNvSpPr txBox="1"/>
            <p:nvPr/>
          </p:nvSpPr>
          <p:spPr>
            <a:xfrm>
              <a:off x="1747936" y="2949500"/>
              <a:ext cx="3802006" cy="523220"/>
            </a:xfrm>
            <a:prstGeom prst="rect">
              <a:avLst/>
            </a:prstGeom>
            <a:noFill/>
          </p:spPr>
          <p:txBody>
            <a:bodyPr wrap="square" rtlCol="0">
              <a:spAutoFit/>
            </a:bodyPr>
            <a:lstStyle/>
            <a:p>
              <a:pPr algn="ctr"/>
              <a:r>
                <a:rPr lang="en-US" sz="2800" b="1" dirty="0">
                  <a:latin typeface="Roboto" panose="02000000000000000000" pitchFamily="2" charset="0"/>
                  <a:ea typeface="Roboto" panose="02000000000000000000" pitchFamily="2" charset="0"/>
                </a:rPr>
                <a:t>Baselining</a:t>
              </a:r>
            </a:p>
          </p:txBody>
        </p:sp>
        <p:sp>
          <p:nvSpPr>
            <p:cNvPr id="52" name="TextBox 51">
              <a:extLst>
                <a:ext uri="{FF2B5EF4-FFF2-40B4-BE49-F238E27FC236}">
                  <a16:creationId xmlns:a16="http://schemas.microsoft.com/office/drawing/2014/main" id="{937D2E8D-1A9C-1E4E-A2F5-D77C38794AF6}"/>
                </a:ext>
              </a:extLst>
            </p:cNvPr>
            <p:cNvSpPr txBox="1"/>
            <p:nvPr/>
          </p:nvSpPr>
          <p:spPr>
            <a:xfrm>
              <a:off x="1694331" y="3945720"/>
              <a:ext cx="3802006" cy="1690206"/>
            </a:xfrm>
            <a:prstGeom prst="rect">
              <a:avLst/>
            </a:prstGeom>
            <a:noFill/>
          </p:spPr>
          <p:txBody>
            <a:bodyPr wrap="square" rtlCol="0">
              <a:spAutoFit/>
            </a:bodyPr>
            <a:lstStyle/>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Metric Selection</a:t>
              </a:r>
            </a:p>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Random Forest</a:t>
              </a:r>
            </a:p>
          </p:txBody>
        </p:sp>
      </p:grpSp>
      <p:grpSp>
        <p:nvGrpSpPr>
          <p:cNvPr id="53" name="Group 52">
            <a:extLst>
              <a:ext uri="{FF2B5EF4-FFF2-40B4-BE49-F238E27FC236}">
                <a16:creationId xmlns:a16="http://schemas.microsoft.com/office/drawing/2014/main" id="{2E997FE2-56BF-F848-BB0E-D3D68B2166C2}"/>
              </a:ext>
            </a:extLst>
          </p:cNvPr>
          <p:cNvGrpSpPr/>
          <p:nvPr/>
        </p:nvGrpSpPr>
        <p:grpSpPr>
          <a:xfrm>
            <a:off x="6849340" y="3761984"/>
            <a:ext cx="4589321" cy="3680940"/>
            <a:chOff x="1300673" y="2713000"/>
            <a:chExt cx="4589321" cy="3680940"/>
          </a:xfrm>
        </p:grpSpPr>
        <p:sp>
          <p:nvSpPr>
            <p:cNvPr id="55" name="Rounded Rectangle 54">
              <a:extLst>
                <a:ext uri="{FF2B5EF4-FFF2-40B4-BE49-F238E27FC236}">
                  <a16:creationId xmlns:a16="http://schemas.microsoft.com/office/drawing/2014/main" id="{A58ED7D8-77AD-3D41-B303-0843C3ED65A2}"/>
                </a:ext>
              </a:extLst>
            </p:cNvPr>
            <p:cNvSpPr/>
            <p:nvPr/>
          </p:nvSpPr>
          <p:spPr>
            <a:xfrm>
              <a:off x="1300673" y="2713000"/>
              <a:ext cx="4589321" cy="3680940"/>
            </a:xfrm>
            <a:prstGeom prst="roundRect">
              <a:avLst>
                <a:gd name="adj" fmla="val 9575"/>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TextBox 57">
              <a:extLst>
                <a:ext uri="{FF2B5EF4-FFF2-40B4-BE49-F238E27FC236}">
                  <a16:creationId xmlns:a16="http://schemas.microsoft.com/office/drawing/2014/main" id="{A39D2469-6DD1-C14B-8F07-99E9825058CE}"/>
                </a:ext>
              </a:extLst>
            </p:cNvPr>
            <p:cNvSpPr txBox="1"/>
            <p:nvPr/>
          </p:nvSpPr>
          <p:spPr>
            <a:xfrm>
              <a:off x="1747936" y="2949500"/>
              <a:ext cx="3802006" cy="523220"/>
            </a:xfrm>
            <a:prstGeom prst="rect">
              <a:avLst/>
            </a:prstGeom>
            <a:noFill/>
          </p:spPr>
          <p:txBody>
            <a:bodyPr wrap="square" rtlCol="0">
              <a:spAutoFit/>
            </a:bodyPr>
            <a:lstStyle/>
            <a:p>
              <a:pPr algn="ctr"/>
              <a:r>
                <a:rPr lang="en-US" sz="2800" b="1" dirty="0">
                  <a:latin typeface="Roboto" panose="02000000000000000000" pitchFamily="2" charset="0"/>
                  <a:ea typeface="Roboto" panose="02000000000000000000" pitchFamily="2" charset="0"/>
                </a:rPr>
                <a:t>Data Cleaning</a:t>
              </a:r>
            </a:p>
          </p:txBody>
        </p:sp>
        <p:sp>
          <p:nvSpPr>
            <p:cNvPr id="59" name="TextBox 58">
              <a:extLst>
                <a:ext uri="{FF2B5EF4-FFF2-40B4-BE49-F238E27FC236}">
                  <a16:creationId xmlns:a16="http://schemas.microsoft.com/office/drawing/2014/main" id="{CAC99C01-92F8-7D4E-9F11-6FE68CD56C5B}"/>
                </a:ext>
              </a:extLst>
            </p:cNvPr>
            <p:cNvSpPr txBox="1"/>
            <p:nvPr/>
          </p:nvSpPr>
          <p:spPr>
            <a:xfrm>
              <a:off x="1694331" y="3945720"/>
              <a:ext cx="3802006" cy="1690206"/>
            </a:xfrm>
            <a:prstGeom prst="rect">
              <a:avLst/>
            </a:prstGeom>
            <a:noFill/>
          </p:spPr>
          <p:txBody>
            <a:bodyPr wrap="square" rtlCol="0">
              <a:spAutoFit/>
            </a:bodyPr>
            <a:lstStyle/>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EDA</a:t>
              </a:r>
            </a:p>
            <a:p>
              <a:pPr marL="457200" indent="-457200">
                <a:lnSpc>
                  <a:spcPct val="200000"/>
                </a:lnSpc>
                <a:buFont typeface="Wingdings" pitchFamily="2" charset="2"/>
                <a:buChar char="§"/>
              </a:pPr>
              <a:r>
                <a:rPr lang="en-US" sz="2800" dirty="0">
                  <a:latin typeface="Roboto" panose="02000000000000000000" pitchFamily="2" charset="0"/>
                  <a:ea typeface="Roboto" panose="02000000000000000000" pitchFamily="2" charset="0"/>
                </a:rPr>
                <a:t>Remove Anomalies</a:t>
              </a:r>
            </a:p>
          </p:txBody>
        </p:sp>
      </p:grpSp>
      <p:sp>
        <p:nvSpPr>
          <p:cNvPr id="17" name="Rectangle 16">
            <a:extLst>
              <a:ext uri="{FF2B5EF4-FFF2-40B4-BE49-F238E27FC236}">
                <a16:creationId xmlns:a16="http://schemas.microsoft.com/office/drawing/2014/main" id="{A693E44E-5298-0749-B365-129ADC51FF86}"/>
              </a:ext>
            </a:extLst>
          </p:cNvPr>
          <p:cNvSpPr/>
          <p:nvPr/>
        </p:nvSpPr>
        <p:spPr>
          <a:xfrm>
            <a:off x="838201" y="3390900"/>
            <a:ext cx="5486400" cy="4495800"/>
          </a:xfrm>
          <a:prstGeom prst="rect">
            <a:avLst/>
          </a:prstGeom>
          <a:solidFill>
            <a:srgbClr val="F6F6F6">
              <a:alpha val="7004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7EC943D9-50C1-6C4C-9EF8-7EF5DB2E91B5}"/>
              </a:ext>
            </a:extLst>
          </p:cNvPr>
          <p:cNvSpPr/>
          <p:nvPr/>
        </p:nvSpPr>
        <p:spPr>
          <a:xfrm>
            <a:off x="6400799" y="3354554"/>
            <a:ext cx="5486400" cy="4495800"/>
          </a:xfrm>
          <a:prstGeom prst="rect">
            <a:avLst/>
          </a:prstGeom>
          <a:solidFill>
            <a:srgbClr val="F6F6F6">
              <a:alpha val="70045"/>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03058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EDB57FA-6831-1040-86AC-30E889150ABB}"/>
              </a:ext>
            </a:extLst>
          </p:cNvPr>
          <p:cNvSpPr/>
          <p:nvPr/>
        </p:nvSpPr>
        <p:spPr>
          <a:xfrm>
            <a:off x="0" y="-22058"/>
            <a:ext cx="9144000" cy="10309058"/>
          </a:xfrm>
          <a:prstGeom prst="rect">
            <a:avLst/>
          </a:prstGeom>
          <a:solidFill>
            <a:srgbClr val="F6F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2"/>
          <p:cNvGrpSpPr/>
          <p:nvPr/>
        </p:nvGrpSpPr>
        <p:grpSpPr>
          <a:xfrm>
            <a:off x="1354278" y="1159818"/>
            <a:ext cx="15579442" cy="1409427"/>
            <a:chOff x="-1" y="-57150"/>
            <a:chExt cx="15378113" cy="1879235"/>
          </a:xfrm>
        </p:grpSpPr>
        <p:sp>
          <p:nvSpPr>
            <p:cNvPr id="23" name="TextBox 23"/>
            <p:cNvSpPr txBox="1"/>
            <p:nvPr/>
          </p:nvSpPr>
          <p:spPr>
            <a:xfrm>
              <a:off x="-1" y="1292025"/>
              <a:ext cx="15378112" cy="530060"/>
            </a:xfrm>
            <a:prstGeom prst="rect">
              <a:avLst/>
            </a:prstGeom>
          </p:spPr>
          <p:txBody>
            <a:bodyPr lIns="0" tIns="0" rIns="0" bIns="0" rtlCol="0" anchor="t">
              <a:spAutoFit/>
            </a:bodyPr>
            <a:lstStyle/>
            <a:p>
              <a:pPr marL="0" lvl="0" indent="0" algn="l">
                <a:lnSpc>
                  <a:spcPts val="3079"/>
                </a:lnSpc>
                <a:spcBef>
                  <a:spcPct val="0"/>
                </a:spcBef>
              </a:pPr>
              <a:endParaRPr lang="en-US" sz="2800" b="1" spc="43" dirty="0">
                <a:solidFill>
                  <a:srgbClr val="1654F0"/>
                </a:solidFill>
                <a:latin typeface="Roboto"/>
              </a:endParaRPr>
            </a:p>
          </p:txBody>
        </p:sp>
        <p:sp>
          <p:nvSpPr>
            <p:cNvPr id="24" name="TextBox 24"/>
            <p:cNvSpPr txBox="1"/>
            <p:nvPr/>
          </p:nvSpPr>
          <p:spPr>
            <a:xfrm>
              <a:off x="0" y="-57150"/>
              <a:ext cx="15378112" cy="1029970"/>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654F0"/>
                  </a:solidFill>
                  <a:latin typeface="Roboto Bold"/>
                </a:rPr>
                <a:t>Baseline Model</a:t>
              </a:r>
            </a:p>
          </p:txBody>
        </p:sp>
      </p:grpSp>
      <p:sp>
        <p:nvSpPr>
          <p:cNvPr id="10" name="TextBox 9">
            <a:extLst>
              <a:ext uri="{FF2B5EF4-FFF2-40B4-BE49-F238E27FC236}">
                <a16:creationId xmlns:a16="http://schemas.microsoft.com/office/drawing/2014/main" id="{FCD29BD8-3BF0-1346-B006-3F264ECA9253}"/>
              </a:ext>
            </a:extLst>
          </p:cNvPr>
          <p:cNvSpPr txBox="1"/>
          <p:nvPr/>
        </p:nvSpPr>
        <p:spPr>
          <a:xfrm>
            <a:off x="1352842" y="2157662"/>
            <a:ext cx="6571958" cy="6969519"/>
          </a:xfrm>
          <a:prstGeom prst="rect">
            <a:avLst/>
          </a:prstGeom>
          <a:noFill/>
        </p:spPr>
        <p:txBody>
          <a:bodyPr wrap="square" rtlCol="0">
            <a:normAutofit/>
          </a:bodyPr>
          <a:lstStyle/>
          <a:p>
            <a:pPr>
              <a:lnSpc>
                <a:spcPct val="150000"/>
              </a:lnSpc>
            </a:pPr>
            <a:r>
              <a:rPr lang="en-US" sz="2800" b="1" dirty="0">
                <a:latin typeface="Roboto" panose="02000000000000000000" pitchFamily="2" charset="0"/>
                <a:ea typeface="Roboto" panose="02000000000000000000" pitchFamily="2" charset="0"/>
              </a:rPr>
              <a:t>Classifier: </a:t>
            </a:r>
          </a:p>
          <a:p>
            <a:pPr>
              <a:lnSpc>
                <a:spcPct val="150000"/>
              </a:lnSpc>
            </a:pPr>
            <a:r>
              <a:rPr lang="en-US" sz="2800" dirty="0">
                <a:latin typeface="Roboto" panose="02000000000000000000" pitchFamily="2" charset="0"/>
                <a:ea typeface="Roboto" panose="02000000000000000000" pitchFamily="2" charset="0"/>
              </a:rPr>
              <a:t>Random Forest (200 estimators)</a:t>
            </a:r>
          </a:p>
          <a:p>
            <a:pPr>
              <a:lnSpc>
                <a:spcPct val="150000"/>
              </a:lnSpc>
            </a:pPr>
            <a:r>
              <a:rPr lang="en-US" sz="2800" b="1" dirty="0">
                <a:latin typeface="Roboto" panose="02000000000000000000" pitchFamily="2" charset="0"/>
                <a:ea typeface="Roboto" panose="02000000000000000000" pitchFamily="2" charset="0"/>
              </a:rPr>
              <a:t>Features:</a:t>
            </a:r>
          </a:p>
          <a:p>
            <a:pPr>
              <a:lnSpc>
                <a:spcPct val="150000"/>
              </a:lnSpc>
            </a:pPr>
            <a:r>
              <a:rPr lang="en-US" sz="2800" dirty="0">
                <a:latin typeface="Roboto" panose="02000000000000000000" pitchFamily="2" charset="0"/>
                <a:ea typeface="Roboto" panose="02000000000000000000" pitchFamily="2" charset="0"/>
              </a:rPr>
              <a:t>Genres, Categories, Platforms</a:t>
            </a:r>
          </a:p>
          <a:p>
            <a:pPr>
              <a:lnSpc>
                <a:spcPct val="150000"/>
              </a:lnSpc>
            </a:pPr>
            <a:endParaRPr lang="en-US" sz="2800" dirty="0">
              <a:latin typeface="Roboto" panose="02000000000000000000" pitchFamily="2" charset="0"/>
              <a:ea typeface="Roboto" panose="02000000000000000000" pitchFamily="2" charset="0"/>
            </a:endParaRPr>
          </a:p>
          <a:p>
            <a:pPr>
              <a:lnSpc>
                <a:spcPct val="150000"/>
              </a:lnSpc>
            </a:pPr>
            <a:r>
              <a:rPr lang="en-US" sz="2800" b="1" dirty="0">
                <a:latin typeface="Roboto" panose="02000000000000000000" pitchFamily="2" charset="0"/>
                <a:ea typeface="Roboto" panose="02000000000000000000" pitchFamily="2" charset="0"/>
              </a:rPr>
              <a:t>Precision: </a:t>
            </a:r>
            <a:r>
              <a:rPr lang="en-US" sz="2800" dirty="0">
                <a:latin typeface="Roboto" panose="02000000000000000000" pitchFamily="2" charset="0"/>
                <a:ea typeface="Roboto" panose="02000000000000000000" pitchFamily="2" charset="0"/>
              </a:rPr>
              <a:t>0.219</a:t>
            </a:r>
          </a:p>
          <a:p>
            <a:pPr>
              <a:lnSpc>
                <a:spcPct val="150000"/>
              </a:lnSpc>
            </a:pPr>
            <a:r>
              <a:rPr lang="en-US" sz="2800" b="1" dirty="0">
                <a:latin typeface="Roboto" panose="02000000000000000000" pitchFamily="2" charset="0"/>
                <a:ea typeface="Roboto" panose="02000000000000000000" pitchFamily="2" charset="0"/>
              </a:rPr>
              <a:t>Recall: </a:t>
            </a:r>
            <a:r>
              <a:rPr lang="en-US" sz="2800" dirty="0">
                <a:latin typeface="Roboto" panose="02000000000000000000" pitchFamily="2" charset="0"/>
                <a:ea typeface="Roboto" panose="02000000000000000000" pitchFamily="2" charset="0"/>
              </a:rPr>
              <a:t>0.135</a:t>
            </a:r>
          </a:p>
          <a:p>
            <a:pPr>
              <a:lnSpc>
                <a:spcPct val="150000"/>
              </a:lnSpc>
            </a:pPr>
            <a:r>
              <a:rPr lang="en-US" sz="2800" b="1" dirty="0">
                <a:latin typeface="Roboto" panose="02000000000000000000" pitchFamily="2" charset="0"/>
                <a:ea typeface="Roboto" panose="02000000000000000000" pitchFamily="2" charset="0"/>
              </a:rPr>
              <a:t>F(0.6): </a:t>
            </a:r>
            <a:r>
              <a:rPr lang="en-US" sz="2800" dirty="0">
                <a:latin typeface="Roboto" panose="02000000000000000000" pitchFamily="2" charset="0"/>
                <a:ea typeface="Roboto" panose="02000000000000000000" pitchFamily="2" charset="0"/>
              </a:rPr>
              <a:t>0.177</a:t>
            </a:r>
          </a:p>
        </p:txBody>
      </p:sp>
      <p:pic>
        <p:nvPicPr>
          <p:cNvPr id="6" name="Graphic 5">
            <a:extLst>
              <a:ext uri="{FF2B5EF4-FFF2-40B4-BE49-F238E27FC236}">
                <a16:creationId xmlns:a16="http://schemas.microsoft.com/office/drawing/2014/main" id="{8DE7686E-B45C-BE47-88E2-4CD5B3F8626B}"/>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43998" y="563478"/>
            <a:ext cx="9160044" cy="9160044"/>
          </a:xfrm>
          <a:prstGeom prst="rect">
            <a:avLst/>
          </a:prstGeom>
        </p:spPr>
      </p:pic>
    </p:spTree>
    <p:extLst>
      <p:ext uri="{BB962C8B-B14F-4D97-AF65-F5344CB8AC3E}">
        <p14:creationId xmlns:p14="http://schemas.microsoft.com/office/powerpoint/2010/main" val="22058207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EDB57FA-6831-1040-86AC-30E889150ABB}"/>
              </a:ext>
            </a:extLst>
          </p:cNvPr>
          <p:cNvSpPr/>
          <p:nvPr/>
        </p:nvSpPr>
        <p:spPr>
          <a:xfrm>
            <a:off x="0" y="-22058"/>
            <a:ext cx="9144000" cy="10309058"/>
          </a:xfrm>
          <a:prstGeom prst="rect">
            <a:avLst/>
          </a:prstGeom>
          <a:solidFill>
            <a:srgbClr val="F6F6F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2" name="Group 22"/>
          <p:cNvGrpSpPr/>
          <p:nvPr/>
        </p:nvGrpSpPr>
        <p:grpSpPr>
          <a:xfrm>
            <a:off x="1354278" y="1159818"/>
            <a:ext cx="15579442" cy="1409427"/>
            <a:chOff x="-1" y="-57150"/>
            <a:chExt cx="15378113" cy="1879235"/>
          </a:xfrm>
        </p:grpSpPr>
        <p:sp>
          <p:nvSpPr>
            <p:cNvPr id="23" name="TextBox 23"/>
            <p:cNvSpPr txBox="1"/>
            <p:nvPr/>
          </p:nvSpPr>
          <p:spPr>
            <a:xfrm>
              <a:off x="-1" y="1292025"/>
              <a:ext cx="15378112" cy="530060"/>
            </a:xfrm>
            <a:prstGeom prst="rect">
              <a:avLst/>
            </a:prstGeom>
          </p:spPr>
          <p:txBody>
            <a:bodyPr lIns="0" tIns="0" rIns="0" bIns="0" rtlCol="0" anchor="t">
              <a:spAutoFit/>
            </a:bodyPr>
            <a:lstStyle/>
            <a:p>
              <a:pPr marL="0" lvl="0" indent="0" algn="l">
                <a:lnSpc>
                  <a:spcPts val="3079"/>
                </a:lnSpc>
                <a:spcBef>
                  <a:spcPct val="0"/>
                </a:spcBef>
              </a:pPr>
              <a:endParaRPr lang="en-US" sz="2800" b="1" spc="43" dirty="0">
                <a:solidFill>
                  <a:srgbClr val="1654F0"/>
                </a:solidFill>
                <a:latin typeface="Roboto"/>
              </a:endParaRPr>
            </a:p>
          </p:txBody>
        </p:sp>
        <p:sp>
          <p:nvSpPr>
            <p:cNvPr id="24" name="TextBox 24"/>
            <p:cNvSpPr txBox="1"/>
            <p:nvPr/>
          </p:nvSpPr>
          <p:spPr>
            <a:xfrm>
              <a:off x="0" y="-57150"/>
              <a:ext cx="15378112" cy="1029970"/>
            </a:xfrm>
            <a:prstGeom prst="rect">
              <a:avLst/>
            </a:prstGeom>
          </p:spPr>
          <p:txBody>
            <a:bodyPr lIns="0" tIns="0" rIns="0" bIns="0" rtlCol="0" anchor="t">
              <a:spAutoFit/>
            </a:bodyPr>
            <a:lstStyle/>
            <a:p>
              <a:pPr marL="0" lvl="0" indent="0" algn="l">
                <a:lnSpc>
                  <a:spcPts val="6240"/>
                </a:lnSpc>
                <a:spcBef>
                  <a:spcPct val="0"/>
                </a:spcBef>
              </a:pPr>
              <a:r>
                <a:rPr lang="en-US" sz="4800" spc="-48" dirty="0">
                  <a:solidFill>
                    <a:srgbClr val="1654F0"/>
                  </a:solidFill>
                  <a:latin typeface="Roboto Bold"/>
                </a:rPr>
                <a:t>Baseline Model</a:t>
              </a:r>
            </a:p>
          </p:txBody>
        </p:sp>
      </p:grpSp>
      <p:sp>
        <p:nvSpPr>
          <p:cNvPr id="10" name="TextBox 9">
            <a:extLst>
              <a:ext uri="{FF2B5EF4-FFF2-40B4-BE49-F238E27FC236}">
                <a16:creationId xmlns:a16="http://schemas.microsoft.com/office/drawing/2014/main" id="{FCD29BD8-3BF0-1346-B006-3F264ECA9253}"/>
              </a:ext>
            </a:extLst>
          </p:cNvPr>
          <p:cNvSpPr txBox="1"/>
          <p:nvPr/>
        </p:nvSpPr>
        <p:spPr>
          <a:xfrm>
            <a:off x="1352842" y="2157662"/>
            <a:ext cx="6571958" cy="6969519"/>
          </a:xfrm>
          <a:prstGeom prst="rect">
            <a:avLst/>
          </a:prstGeom>
          <a:noFill/>
        </p:spPr>
        <p:txBody>
          <a:bodyPr wrap="square" rtlCol="0">
            <a:normAutofit/>
          </a:bodyPr>
          <a:lstStyle/>
          <a:p>
            <a:pPr>
              <a:lnSpc>
                <a:spcPct val="150000"/>
              </a:lnSpc>
            </a:pPr>
            <a:r>
              <a:rPr lang="en-US" sz="2800" b="1" dirty="0">
                <a:latin typeface="Roboto" panose="02000000000000000000" pitchFamily="2" charset="0"/>
                <a:ea typeface="Roboto" panose="02000000000000000000" pitchFamily="2" charset="0"/>
              </a:rPr>
              <a:t>Classifier: </a:t>
            </a:r>
          </a:p>
          <a:p>
            <a:pPr>
              <a:lnSpc>
                <a:spcPct val="150000"/>
              </a:lnSpc>
            </a:pPr>
            <a:r>
              <a:rPr lang="en-US" sz="2800" dirty="0">
                <a:latin typeface="Roboto" panose="02000000000000000000" pitchFamily="2" charset="0"/>
                <a:ea typeface="Roboto" panose="02000000000000000000" pitchFamily="2" charset="0"/>
              </a:rPr>
              <a:t>Random Forest (200 estimators)</a:t>
            </a:r>
          </a:p>
          <a:p>
            <a:pPr>
              <a:lnSpc>
                <a:spcPct val="150000"/>
              </a:lnSpc>
            </a:pPr>
            <a:r>
              <a:rPr lang="en-US" sz="2800" b="1" dirty="0">
                <a:latin typeface="Roboto" panose="02000000000000000000" pitchFamily="2" charset="0"/>
                <a:ea typeface="Roboto" panose="02000000000000000000" pitchFamily="2" charset="0"/>
              </a:rPr>
              <a:t>Features:</a:t>
            </a:r>
          </a:p>
          <a:p>
            <a:pPr>
              <a:lnSpc>
                <a:spcPct val="150000"/>
              </a:lnSpc>
            </a:pPr>
            <a:r>
              <a:rPr lang="en-US" sz="2800" dirty="0">
                <a:latin typeface="Roboto" panose="02000000000000000000" pitchFamily="2" charset="0"/>
                <a:ea typeface="Roboto" panose="02000000000000000000" pitchFamily="2" charset="0"/>
              </a:rPr>
              <a:t>Genres, Categories, Platforms</a:t>
            </a:r>
          </a:p>
          <a:p>
            <a:pPr>
              <a:lnSpc>
                <a:spcPct val="150000"/>
              </a:lnSpc>
            </a:pPr>
            <a:endParaRPr lang="en-US" sz="2800" dirty="0">
              <a:latin typeface="Roboto" panose="02000000000000000000" pitchFamily="2" charset="0"/>
              <a:ea typeface="Roboto" panose="02000000000000000000" pitchFamily="2" charset="0"/>
            </a:endParaRPr>
          </a:p>
          <a:p>
            <a:pPr>
              <a:lnSpc>
                <a:spcPct val="150000"/>
              </a:lnSpc>
            </a:pPr>
            <a:r>
              <a:rPr lang="en-US" sz="2800" b="1" dirty="0">
                <a:latin typeface="Roboto" panose="02000000000000000000" pitchFamily="2" charset="0"/>
                <a:ea typeface="Roboto" panose="02000000000000000000" pitchFamily="2" charset="0"/>
              </a:rPr>
              <a:t>Precision: </a:t>
            </a:r>
            <a:r>
              <a:rPr lang="en-US" sz="2800" dirty="0">
                <a:latin typeface="Roboto" panose="02000000000000000000" pitchFamily="2" charset="0"/>
                <a:ea typeface="Roboto" panose="02000000000000000000" pitchFamily="2" charset="0"/>
              </a:rPr>
              <a:t>0.219</a:t>
            </a:r>
          </a:p>
          <a:p>
            <a:pPr>
              <a:lnSpc>
                <a:spcPct val="150000"/>
              </a:lnSpc>
            </a:pPr>
            <a:r>
              <a:rPr lang="en-US" sz="2800" b="1" dirty="0">
                <a:latin typeface="Roboto" panose="02000000000000000000" pitchFamily="2" charset="0"/>
                <a:ea typeface="Roboto" panose="02000000000000000000" pitchFamily="2" charset="0"/>
              </a:rPr>
              <a:t>Recall: </a:t>
            </a:r>
            <a:r>
              <a:rPr lang="en-US" sz="2800" dirty="0">
                <a:latin typeface="Roboto" panose="02000000000000000000" pitchFamily="2" charset="0"/>
                <a:ea typeface="Roboto" panose="02000000000000000000" pitchFamily="2" charset="0"/>
              </a:rPr>
              <a:t>0.135</a:t>
            </a:r>
          </a:p>
          <a:p>
            <a:pPr>
              <a:lnSpc>
                <a:spcPct val="150000"/>
              </a:lnSpc>
            </a:pPr>
            <a:r>
              <a:rPr lang="en-US" sz="2800" b="1" dirty="0">
                <a:latin typeface="Roboto" panose="02000000000000000000" pitchFamily="2" charset="0"/>
                <a:ea typeface="Roboto" panose="02000000000000000000" pitchFamily="2" charset="0"/>
              </a:rPr>
              <a:t>F(0.6): </a:t>
            </a:r>
            <a:r>
              <a:rPr lang="en-US" sz="2800" dirty="0">
                <a:latin typeface="Roboto" panose="02000000000000000000" pitchFamily="2" charset="0"/>
                <a:ea typeface="Roboto" panose="02000000000000000000" pitchFamily="2" charset="0"/>
              </a:rPr>
              <a:t>0.177</a:t>
            </a:r>
          </a:p>
        </p:txBody>
      </p:sp>
      <p:pic>
        <p:nvPicPr>
          <p:cNvPr id="7" name="Graphic 6">
            <a:extLst>
              <a:ext uri="{FF2B5EF4-FFF2-40B4-BE49-F238E27FC236}">
                <a16:creationId xmlns:a16="http://schemas.microsoft.com/office/drawing/2014/main" id="{84DF3376-9310-9C46-92C5-FA67A81B5BF0}"/>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9143996" y="571499"/>
            <a:ext cx="9144002" cy="9144002"/>
          </a:xfrm>
          <a:prstGeom prst="rect">
            <a:avLst/>
          </a:prstGeom>
        </p:spPr>
      </p:pic>
    </p:spTree>
    <p:extLst>
      <p:ext uri="{BB962C8B-B14F-4D97-AF65-F5344CB8AC3E}">
        <p14:creationId xmlns:p14="http://schemas.microsoft.com/office/powerpoint/2010/main" val="217778021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1806</TotalTime>
  <Words>1461</Words>
  <Application>Microsoft Macintosh PowerPoint</Application>
  <PresentationFormat>Custom</PresentationFormat>
  <Paragraphs>198</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Calibri</vt:lpstr>
      <vt:lpstr>Roboto</vt:lpstr>
      <vt:lpstr>Wingdings</vt:lpstr>
      <vt:lpstr>Arial</vt:lpstr>
      <vt:lpstr>Roboto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White and Blue Clean Digital Tech Company Proposal Mission and Goals Presentation</dc:title>
  <cp:lastModifiedBy>Matteo Fortier</cp:lastModifiedBy>
  <cp:revision>19</cp:revision>
  <dcterms:created xsi:type="dcterms:W3CDTF">2006-08-16T00:00:00Z</dcterms:created>
  <dcterms:modified xsi:type="dcterms:W3CDTF">2021-08-06T13:05:40Z</dcterms:modified>
  <dc:identifier>DAEkwVoob5c</dc:identifier>
</cp:coreProperties>
</file>

<file path=docProps/thumbnail.jpeg>
</file>